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98" r:id="rId2"/>
    <p:sldId id="283" r:id="rId3"/>
    <p:sldId id="299" r:id="rId4"/>
    <p:sldId id="275" r:id="rId5"/>
    <p:sldId id="310" r:id="rId6"/>
    <p:sldId id="276" r:id="rId7"/>
    <p:sldId id="284" r:id="rId8"/>
    <p:sldId id="279" r:id="rId9"/>
    <p:sldId id="306" r:id="rId10"/>
    <p:sldId id="289" r:id="rId11"/>
    <p:sldId id="290" r:id="rId12"/>
    <p:sldId id="278" r:id="rId13"/>
    <p:sldId id="288" r:id="rId14"/>
    <p:sldId id="285" r:id="rId15"/>
    <p:sldId id="280" r:id="rId16"/>
    <p:sldId id="286" r:id="rId17"/>
    <p:sldId id="287" r:id="rId18"/>
    <p:sldId id="300" r:id="rId19"/>
    <p:sldId id="307" r:id="rId20"/>
    <p:sldId id="308" r:id="rId21"/>
    <p:sldId id="281" r:id="rId22"/>
    <p:sldId id="282" r:id="rId23"/>
    <p:sldId id="305" r:id="rId24"/>
    <p:sldId id="309" r:id="rId25"/>
    <p:sldId id="301" r:id="rId26"/>
    <p:sldId id="295" r:id="rId27"/>
    <p:sldId id="293" r:id="rId28"/>
    <p:sldId id="292" r:id="rId29"/>
    <p:sldId id="291" r:id="rId30"/>
    <p:sldId id="294" r:id="rId31"/>
    <p:sldId id="311" r:id="rId32"/>
    <p:sldId id="312" r:id="rId33"/>
    <p:sldId id="313" r:id="rId34"/>
    <p:sldId id="265" r:id="rId35"/>
    <p:sldId id="296"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123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20034-35E9-423D-BE0F-507E8402519A}" type="datetimeFigureOut">
              <a:rPr lang="en-US" smtClean="0"/>
              <a:t>4/22/2016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CFC1F-0B63-4D4F-9062-16A8D00EEF8B}" type="slidenum">
              <a:rPr lang="en-US" smtClean="0"/>
              <a:t>‹#›</a:t>
            </a:fld>
            <a:endParaRPr lang="en-US"/>
          </a:p>
        </p:txBody>
      </p:sp>
    </p:spTree>
    <p:extLst>
      <p:ext uri="{BB962C8B-B14F-4D97-AF65-F5344CB8AC3E}">
        <p14:creationId xmlns:p14="http://schemas.microsoft.com/office/powerpoint/2010/main" val="414279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864176-675D-7C44-967F-9E480F9E3A8A}" type="slidenum">
              <a:rPr lang="en-US" smtClean="0"/>
              <a:t>1</a:t>
            </a:fld>
            <a:endParaRPr lang="en-US"/>
          </a:p>
        </p:txBody>
      </p:sp>
    </p:spTree>
    <p:extLst>
      <p:ext uri="{BB962C8B-B14F-4D97-AF65-F5344CB8AC3E}">
        <p14:creationId xmlns:p14="http://schemas.microsoft.com/office/powerpoint/2010/main" val="4249679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64176-675D-7C44-967F-9E480F9E3A8A}" type="slidenum">
              <a:rPr lang="en-US" smtClean="0"/>
              <a:t>2</a:t>
            </a:fld>
            <a:endParaRPr lang="en-US"/>
          </a:p>
        </p:txBody>
      </p:sp>
    </p:spTree>
    <p:extLst>
      <p:ext uri="{BB962C8B-B14F-4D97-AF65-F5344CB8AC3E}">
        <p14:creationId xmlns:p14="http://schemas.microsoft.com/office/powerpoint/2010/main" val="95172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64176-675D-7C44-967F-9E480F9E3A8A}" type="slidenum">
              <a:rPr lang="en-US" smtClean="0"/>
              <a:t>10</a:t>
            </a:fld>
            <a:endParaRPr lang="en-US"/>
          </a:p>
        </p:txBody>
      </p:sp>
    </p:spTree>
    <p:extLst>
      <p:ext uri="{BB962C8B-B14F-4D97-AF65-F5344CB8AC3E}">
        <p14:creationId xmlns:p14="http://schemas.microsoft.com/office/powerpoint/2010/main" val="2840340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64176-675D-7C44-967F-9E480F9E3A8A}" type="slidenum">
              <a:rPr lang="en-US" smtClean="0"/>
              <a:t>11</a:t>
            </a:fld>
            <a:endParaRPr lang="en-US"/>
          </a:p>
        </p:txBody>
      </p:sp>
    </p:spTree>
    <p:extLst>
      <p:ext uri="{BB962C8B-B14F-4D97-AF65-F5344CB8AC3E}">
        <p14:creationId xmlns:p14="http://schemas.microsoft.com/office/powerpoint/2010/main" val="257532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64176-675D-7C44-967F-9E480F9E3A8A}" type="slidenum">
              <a:rPr lang="en-US" smtClean="0"/>
              <a:t>13</a:t>
            </a:fld>
            <a:endParaRPr lang="en-US"/>
          </a:p>
        </p:txBody>
      </p:sp>
    </p:spTree>
    <p:extLst>
      <p:ext uri="{BB962C8B-B14F-4D97-AF65-F5344CB8AC3E}">
        <p14:creationId xmlns:p14="http://schemas.microsoft.com/office/powerpoint/2010/main" val="73052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864176-675D-7C44-967F-9E480F9E3A8A}" type="slidenum">
              <a:rPr lang="en-US" smtClean="0"/>
              <a:t>34</a:t>
            </a:fld>
            <a:endParaRPr lang="en-US"/>
          </a:p>
        </p:txBody>
      </p:sp>
    </p:spTree>
    <p:extLst>
      <p:ext uri="{BB962C8B-B14F-4D97-AF65-F5344CB8AC3E}">
        <p14:creationId xmlns:p14="http://schemas.microsoft.com/office/powerpoint/2010/main" val="2411377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FF7D4F1-A673-4118-825A-9517006FA015}" type="datetime1">
              <a:rPr lang="en-US" altLang="zh-TW"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16031D-61DA-4EB1-9C63-64482475E997}" type="datetime1">
              <a:rPr lang="en-US" altLang="zh-TW"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FEA599-93CB-402E-8357-5F7643B23EB9}" type="datetime1">
              <a:rPr lang="en-US" altLang="zh-TW"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5D8A7C0-5346-4428-BD23-38A3D0BB1347}" type="datetime1">
              <a:rPr lang="en-US" altLang="zh-TW"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0E66B5-DF8B-4BDF-B07D-8C87892D7A8F}" type="datetime1">
              <a:rPr lang="en-US" altLang="zh-TW" smtClean="0"/>
              <a:t>4/22/2016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4CCED6-A97E-44C2-8B89-52ACB1EA608F}" type="datetime1">
              <a:rPr lang="en-US" altLang="zh-TW" smtClean="0"/>
              <a:t>4/22/2016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5FC395-D6A6-4719-A386-18D53F1D4F6F}" type="datetime1">
              <a:rPr lang="en-US" altLang="zh-TW" smtClean="0"/>
              <a:t>4/22/2016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4677EF1-7E1F-4455-B6FB-6F7201054D24}" type="datetime1">
              <a:rPr lang="en-US" altLang="zh-TW" smtClean="0"/>
              <a:t>4/22/2016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62D64F-E906-4B1A-B35E-F421DE068F99}" type="datetime1">
              <a:rPr lang="en-US" altLang="zh-TW" smtClean="0"/>
              <a:t>4/22/2016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5098F7-F456-4190-A504-4791A870B0AD}" type="datetime1">
              <a:rPr lang="en-US" altLang="zh-TW" smtClean="0"/>
              <a:t>4/22/2016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0A2C65-A8E1-460E-9B31-634EF30C7B4C}" type="datetime1">
              <a:rPr lang="en-US" altLang="zh-TW" smtClean="0"/>
              <a:t>4/22/2016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0C218D-B5B2-4F57-A2EA-171B5A55237B}" type="datetime1">
              <a:rPr lang="en-US" altLang="zh-TW" smtClean="0"/>
              <a:t>4/22/2016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71750"/>
            <a:ext cx="7772400" cy="1695450"/>
          </a:xfrm>
        </p:spPr>
        <p:txBody>
          <a:bodyPr>
            <a:normAutofit fontScale="90000"/>
          </a:bodyPr>
          <a:lstStyle/>
          <a:p>
            <a:r>
              <a:rPr lang="en-US" sz="3600" b="1" dirty="0">
                <a:latin typeface="Arial" panose="020B0604020202020204" pitchFamily="34" charset="0"/>
                <a:cs typeface="Arial" panose="020B0604020202020204" pitchFamily="34" charset="0"/>
              </a:rPr>
              <a:t>Database Construction and Knowledge Discovery for Personalized </a:t>
            </a:r>
            <a:r>
              <a:rPr lang="en-US" sz="3600" b="1" dirty="0" smtClean="0">
                <a:latin typeface="Arial" panose="020B0604020202020204" pitchFamily="34" charset="0"/>
                <a:cs typeface="Arial" panose="020B0604020202020204" pitchFamily="34" charset="0"/>
              </a:rPr>
              <a:t>Medicine</a:t>
            </a:r>
            <a:br>
              <a:rPr lang="en-US" sz="3600" b="1" dirty="0" smtClean="0">
                <a:latin typeface="Arial" panose="020B0604020202020204" pitchFamily="34" charset="0"/>
                <a:cs typeface="Arial" panose="020B0604020202020204" pitchFamily="34" charset="0"/>
              </a:rPr>
            </a:br>
            <a:r>
              <a:rPr lang="en-US" sz="3600" b="1" dirty="0" smtClean="0">
                <a:latin typeface="Arial" panose="020B0604020202020204" pitchFamily="34" charset="0"/>
                <a:cs typeface="Arial" panose="020B0604020202020204" pitchFamily="34" charset="0"/>
              </a:rPr>
              <a:t>- Clinical Assessment </a:t>
            </a:r>
            <a:r>
              <a:rPr lang="en-US" sz="3600" b="1" dirty="0" smtClean="0">
                <a:latin typeface="Arial" panose="020B0604020202020204" pitchFamily="34" charset="0"/>
                <a:cs typeface="Arial" panose="020B0604020202020204" pitchFamily="34" charset="0"/>
              </a:rPr>
              <a:t>Aids -</a:t>
            </a:r>
            <a:endParaRPr lang="en-US" sz="3600" b="1"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143000" y="4267200"/>
            <a:ext cx="6858000" cy="1722718"/>
          </a:xfrm>
        </p:spPr>
        <p:txBody>
          <a:bodyPr>
            <a:normAutofit fontScale="70000" lnSpcReduction="20000"/>
          </a:bodyPr>
          <a:lstStyle/>
          <a:p>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MSc in Genomics &amp; Bioinformatics</a:t>
            </a:r>
          </a:p>
          <a:p>
            <a:r>
              <a:rPr lang="en-US" dirty="0" smtClean="0">
                <a:latin typeface="Arial" panose="020B0604020202020204" pitchFamily="34" charset="0"/>
                <a:cs typeface="Arial" panose="020B0604020202020204" pitchFamily="34" charset="0"/>
              </a:rPr>
              <a:t>By </a:t>
            </a:r>
          </a:p>
          <a:p>
            <a:r>
              <a:rPr lang="en-US" dirty="0" smtClean="0">
                <a:latin typeface="Arial" panose="020B0604020202020204" pitchFamily="34" charset="0"/>
                <a:cs typeface="Arial" panose="020B0604020202020204" pitchFamily="34" charset="0"/>
              </a:rPr>
              <a:t>Ho Ping Chong (Student ID 1155057016)</a:t>
            </a:r>
            <a:endParaRPr lang="en-US" dirty="0">
              <a:latin typeface="Arial" panose="020B0604020202020204" pitchFamily="34" charset="0"/>
              <a:cs typeface="Arial" panose="020B0604020202020204" pitchFamily="34" charset="0"/>
            </a:endParaRPr>
          </a:p>
          <a:p>
            <a:endParaRPr lang="en-US" sz="1350" dirty="0">
              <a:latin typeface="Arial" panose="020B0604020202020204" pitchFamily="34" charset="0"/>
              <a:cs typeface="Arial" panose="020B0604020202020204" pitchFamily="34" charset="0"/>
            </a:endParaRPr>
          </a:p>
          <a:p>
            <a:r>
              <a:rPr lang="en-US" sz="1350" dirty="0">
                <a:latin typeface="Arial" panose="020B0604020202020204" pitchFamily="34" charset="0"/>
                <a:cs typeface="Arial" panose="020B0604020202020204" pitchFamily="34" charset="0"/>
              </a:rPr>
              <a:t>April 2016</a:t>
            </a:r>
          </a:p>
        </p:txBody>
      </p:sp>
      <p:pic>
        <p:nvPicPr>
          <p:cNvPr id="4" name="Picture 3"/>
          <p:cNvPicPr>
            <a:picLocks noChangeAspect="1"/>
          </p:cNvPicPr>
          <p:nvPr/>
        </p:nvPicPr>
        <p:blipFill>
          <a:blip r:embed="rId3"/>
          <a:stretch>
            <a:fillRect/>
          </a:stretch>
        </p:blipFill>
        <p:spPr>
          <a:xfrm>
            <a:off x="3276600" y="622300"/>
            <a:ext cx="2839996" cy="1595718"/>
          </a:xfrm>
          <a:prstGeom prst="rect">
            <a:avLst/>
          </a:prstGeom>
        </p:spPr>
      </p:pic>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4146108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52400"/>
            <a:ext cx="8991600" cy="994172"/>
          </a:xfrm>
        </p:spPr>
        <p:txBody>
          <a:bodyPr>
            <a:normAutofit/>
          </a:bodyPr>
          <a:lstStyle/>
          <a:p>
            <a:r>
              <a:rPr lang="en-US" dirty="0" smtClean="0"/>
              <a:t>Presentation – data visualization</a:t>
            </a:r>
            <a:endParaRPr lang="en-US" dirty="0"/>
          </a:p>
        </p:txBody>
      </p:sp>
      <p:sp>
        <p:nvSpPr>
          <p:cNvPr id="4" name="Rectangle 3"/>
          <p:cNvSpPr/>
          <p:nvPr/>
        </p:nvSpPr>
        <p:spPr>
          <a:xfrm>
            <a:off x="0" y="6477000"/>
            <a:ext cx="91440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a:t>Improving the Prediction of Complex Diseases by Testing for </a:t>
            </a:r>
            <a:r>
              <a:rPr lang="en-US" altLang="zh-TW" sz="1200" b="1" dirty="0" smtClean="0"/>
              <a:t>Multiple Disease-Susceptibility </a:t>
            </a:r>
            <a:r>
              <a:rPr lang="en-US" altLang="zh-TW" sz="1200" b="1" dirty="0"/>
              <a:t>Genes</a:t>
            </a:r>
            <a:endParaRPr lang="zh-TW" altLang="en-US" sz="1200" dirty="0"/>
          </a:p>
        </p:txBody>
      </p:sp>
      <p:sp>
        <p:nvSpPr>
          <p:cNvPr id="6" name="TextBox 5"/>
          <p:cNvSpPr txBox="1"/>
          <p:nvPr/>
        </p:nvSpPr>
        <p:spPr>
          <a:xfrm>
            <a:off x="3426237" y="1174605"/>
            <a:ext cx="4789238" cy="461665"/>
          </a:xfrm>
          <a:prstGeom prst="rect">
            <a:avLst/>
          </a:prstGeom>
          <a:noFill/>
        </p:spPr>
        <p:txBody>
          <a:bodyPr wrap="square" rtlCol="0">
            <a:spAutoFit/>
          </a:bodyPr>
          <a:lstStyle/>
          <a:p>
            <a:r>
              <a:rPr lang="en-GB" sz="1200" dirty="0" smtClean="0"/>
              <a:t>Gupta et al. BMC Genomics 2012, 13:440</a:t>
            </a:r>
          </a:p>
          <a:p>
            <a:r>
              <a:rPr lang="en-GB" sz="1200" dirty="0" smtClean="0"/>
              <a:t>Sequencing and analysis of a South Asian-Indian personal genome</a:t>
            </a:r>
            <a:endParaRPr lang="en-US" sz="1200" dirty="0"/>
          </a:p>
        </p:txBody>
      </p:sp>
      <p:pic>
        <p:nvPicPr>
          <p:cNvPr id="7" name="Picture 6"/>
          <p:cNvPicPr>
            <a:picLocks noChangeAspect="1"/>
          </p:cNvPicPr>
          <p:nvPr/>
        </p:nvPicPr>
        <p:blipFill>
          <a:blip r:embed="rId3"/>
          <a:stretch>
            <a:fillRect/>
          </a:stretch>
        </p:blipFill>
        <p:spPr>
          <a:xfrm>
            <a:off x="3453224" y="1804616"/>
            <a:ext cx="5282788" cy="281197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6949744" y="3094900"/>
            <a:ext cx="1698956" cy="3179904"/>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5"/>
          <a:stretch>
            <a:fillRect/>
          </a:stretch>
        </p:blipFill>
        <p:spPr>
          <a:xfrm>
            <a:off x="381000" y="990600"/>
            <a:ext cx="2740437" cy="4830267"/>
          </a:xfrm>
          <a:prstGeom prst="rect">
            <a:avLst/>
          </a:prstGeom>
          <a:effectLst>
            <a:outerShdw blurRad="63500" sx="102000" sy="102000" algn="ctr" rotWithShape="0">
              <a:prstClr val="black">
                <a:alpha val="40000"/>
              </a:prstClr>
            </a:outerShdw>
          </a:effectLst>
        </p:spPr>
      </p:pic>
      <p:sp>
        <p:nvSpPr>
          <p:cNvPr id="10" name="TextBox 9"/>
          <p:cNvSpPr txBox="1"/>
          <p:nvPr/>
        </p:nvSpPr>
        <p:spPr>
          <a:xfrm>
            <a:off x="153393" y="5875816"/>
            <a:ext cx="4418607" cy="461665"/>
          </a:xfrm>
          <a:prstGeom prst="rect">
            <a:avLst/>
          </a:prstGeom>
          <a:noFill/>
        </p:spPr>
        <p:txBody>
          <a:bodyPr wrap="square" rtlCol="0">
            <a:spAutoFit/>
          </a:bodyPr>
          <a:lstStyle/>
          <a:p>
            <a:r>
              <a:rPr lang="en-GB" sz="1200" dirty="0" smtClean="0"/>
              <a:t>Morgan et al. Genome medicine 2010, 2:30</a:t>
            </a:r>
          </a:p>
          <a:p>
            <a:r>
              <a:rPr lang="en-GB" sz="1200" dirty="0" smtClean="0"/>
              <a:t>Likelihood ratios for genome medicine</a:t>
            </a:r>
            <a:endParaRPr lang="en-US" sz="12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a:t>
            </a:fld>
            <a:endParaRPr lang="en-US"/>
          </a:p>
        </p:txBody>
      </p:sp>
      <p:sp>
        <p:nvSpPr>
          <p:cNvPr id="11" name="Rectangle 10"/>
          <p:cNvSpPr/>
          <p:nvPr/>
        </p:nvSpPr>
        <p:spPr>
          <a:xfrm>
            <a:off x="838200" y="1108814"/>
            <a:ext cx="1752600" cy="370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nomogram</a:t>
            </a:r>
            <a:endParaRPr lang="en-GB" dirty="0"/>
          </a:p>
        </p:txBody>
      </p:sp>
      <p:sp>
        <p:nvSpPr>
          <p:cNvPr id="12" name="Rectangle 11"/>
          <p:cNvSpPr/>
          <p:nvPr/>
        </p:nvSpPr>
        <p:spPr>
          <a:xfrm>
            <a:off x="3695700" y="1665097"/>
            <a:ext cx="4686300" cy="370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Genotype contribution to overall risk</a:t>
            </a:r>
            <a:endParaRPr lang="en-GB" dirty="0"/>
          </a:p>
        </p:txBody>
      </p:sp>
      <p:sp>
        <p:nvSpPr>
          <p:cNvPr id="13" name="Rectangle 12"/>
          <p:cNvSpPr/>
          <p:nvPr/>
        </p:nvSpPr>
        <p:spPr>
          <a:xfrm>
            <a:off x="7006894" y="3135133"/>
            <a:ext cx="1584656" cy="257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b="1" dirty="0" smtClean="0">
                <a:solidFill>
                  <a:schemeClr val="tx1"/>
                </a:solidFill>
              </a:rPr>
              <a:t>Prostate cancer</a:t>
            </a:r>
            <a:endParaRPr lang="en-GB" sz="1200" b="1" dirty="0">
              <a:solidFill>
                <a:schemeClr val="tx1"/>
              </a:solidFill>
            </a:endParaRPr>
          </a:p>
        </p:txBody>
      </p:sp>
      <p:pic>
        <p:nvPicPr>
          <p:cNvPr id="1026" name="Picture 2" descr="http://www.sahara.co.za/image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37617" y="2693492"/>
            <a:ext cx="957001" cy="88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81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800600" y="1519228"/>
            <a:ext cx="5182722" cy="3449699"/>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76200" y="1506419"/>
            <a:ext cx="4477350" cy="5197738"/>
          </a:xfrm>
          <a:prstGeom prst="rect">
            <a:avLst/>
          </a:prstGeom>
          <a:noFill/>
          <a:effectLst>
            <a:outerShdw blurRad="63500" sx="102000" sy="102000" algn="ctr" rotWithShape="0">
              <a:prstClr val="black">
                <a:alpha val="40000"/>
              </a:prstClr>
            </a:outerShdw>
          </a:effectLst>
        </p:spPr>
      </p:pic>
      <p:sp>
        <p:nvSpPr>
          <p:cNvPr id="2" name="Title 1"/>
          <p:cNvSpPr>
            <a:spLocks noGrp="1"/>
          </p:cNvSpPr>
          <p:nvPr>
            <p:ph type="title"/>
          </p:nvPr>
        </p:nvSpPr>
        <p:spPr>
          <a:xfrm>
            <a:off x="685800" y="76200"/>
            <a:ext cx="7886700" cy="994172"/>
          </a:xfrm>
        </p:spPr>
        <p:txBody>
          <a:bodyPr>
            <a:normAutofit fontScale="90000"/>
          </a:bodyPr>
          <a:lstStyle/>
          <a:p>
            <a:r>
              <a:rPr lang="en-US" altLang="zh-TW" dirty="0"/>
              <a:t>Presentation – data visualization</a:t>
            </a:r>
            <a:endParaRPr lang="en-US" dirty="0"/>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1795" y="4502753"/>
            <a:ext cx="2575761" cy="218408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0391" y="938722"/>
            <a:ext cx="5105400" cy="461665"/>
          </a:xfrm>
          <a:prstGeom prst="rect">
            <a:avLst/>
          </a:prstGeom>
          <a:noFill/>
        </p:spPr>
        <p:txBody>
          <a:bodyPr wrap="square" rtlCol="0">
            <a:spAutoFit/>
          </a:bodyPr>
          <a:lstStyle/>
          <a:p>
            <a:r>
              <a:rPr lang="en-GB" sz="1200" dirty="0" smtClean="0"/>
              <a:t>Gupta et al. BMC Genomics 2012, 13:440</a:t>
            </a:r>
          </a:p>
          <a:p>
            <a:r>
              <a:rPr lang="en-GB" sz="1200" dirty="0" smtClean="0"/>
              <a:t>Sequencing and analysis of a South Asian-Indian personal genome</a:t>
            </a:r>
            <a:endParaRPr lang="en-US" sz="12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7" name="Rectangle 6"/>
          <p:cNvSpPr/>
          <p:nvPr/>
        </p:nvSpPr>
        <p:spPr>
          <a:xfrm>
            <a:off x="208984" y="1445442"/>
            <a:ext cx="2085109" cy="329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Risk-o-gram</a:t>
            </a:r>
            <a:endParaRPr lang="en-US" dirty="0"/>
          </a:p>
        </p:txBody>
      </p:sp>
      <p:sp>
        <p:nvSpPr>
          <p:cNvPr id="9" name="Rectangle 8"/>
          <p:cNvSpPr/>
          <p:nvPr/>
        </p:nvSpPr>
        <p:spPr>
          <a:xfrm>
            <a:off x="5029761" y="1445441"/>
            <a:ext cx="2362200" cy="329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Textual format</a:t>
            </a:r>
            <a:endParaRPr lang="en-US" dirty="0"/>
          </a:p>
        </p:txBody>
      </p:sp>
      <p:pic>
        <p:nvPicPr>
          <p:cNvPr id="10" name="Picture 2" descr="http://www.sahara.co.za/images/ti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92510" y="3350605"/>
            <a:ext cx="957001" cy="88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6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1143000"/>
          </a:xfrm>
        </p:spPr>
        <p:txBody>
          <a:bodyPr/>
          <a:lstStyle/>
          <a:p>
            <a:r>
              <a:rPr lang="en-GB" dirty="0" smtClean="0"/>
              <a:t>Presentation - </a:t>
            </a:r>
            <a:r>
              <a:rPr lang="en-GB" dirty="0" err="1" smtClean="0"/>
              <a:t>Plotly</a:t>
            </a:r>
            <a:r>
              <a:rPr lang="en-GB" dirty="0" smtClean="0"/>
              <a:t> package</a:t>
            </a:r>
            <a:endParaRPr lang="en-US" dirty="0"/>
          </a:p>
        </p:txBody>
      </p:sp>
      <p:pic>
        <p:nvPicPr>
          <p:cNvPr id="4" name="Picture 3"/>
          <p:cNvPicPr>
            <a:picLocks noChangeAspect="1"/>
          </p:cNvPicPr>
          <p:nvPr/>
        </p:nvPicPr>
        <p:blipFill>
          <a:blip r:embed="rId2"/>
          <a:stretch>
            <a:fillRect/>
          </a:stretch>
        </p:blipFill>
        <p:spPr>
          <a:xfrm>
            <a:off x="233927" y="981635"/>
            <a:ext cx="8634525" cy="5410200"/>
          </a:xfrm>
          <a:prstGeom prst="rect">
            <a:avLst/>
          </a:prstGeom>
        </p:spPr>
      </p:pic>
      <p:sp>
        <p:nvSpPr>
          <p:cNvPr id="5" name="Rectangle 4"/>
          <p:cNvSpPr/>
          <p:nvPr/>
        </p:nvSpPr>
        <p:spPr>
          <a:xfrm>
            <a:off x="6324600" y="2362200"/>
            <a:ext cx="2667000" cy="2057400"/>
          </a:xfrm>
          <a:prstGeom prst="rect">
            <a:avLst/>
          </a:prstGeom>
          <a:noFill/>
          <a:ln w="158750"/>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6324600"/>
            <a:ext cx="9144000"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err="1">
                <a:solidFill>
                  <a:schemeClr val="bg1"/>
                </a:solidFill>
              </a:rPr>
              <a:t>Plotly</a:t>
            </a:r>
            <a:r>
              <a:rPr lang="en-US" altLang="zh-TW" sz="1200" b="1" dirty="0">
                <a:solidFill>
                  <a:schemeClr val="bg1"/>
                </a:solidFill>
              </a:rPr>
              <a:t> is an R package for creating interactive web-based graphs via the open source JavaScript graphing library plotly.js </a:t>
            </a:r>
            <a:endParaRPr lang="en-US" altLang="zh-TW" sz="1200" b="1" dirty="0" smtClean="0">
              <a:solidFill>
                <a:schemeClr val="bg1"/>
              </a:solidFill>
            </a:endParaRPr>
          </a:p>
          <a:p>
            <a:r>
              <a:rPr lang="en-US" altLang="zh-TW" sz="1200" b="1" dirty="0" smtClean="0">
                <a:solidFill>
                  <a:schemeClr val="bg1"/>
                </a:solidFill>
              </a:rPr>
              <a:t>https</a:t>
            </a:r>
            <a:r>
              <a:rPr lang="en-US" altLang="zh-TW" sz="1200" b="1" dirty="0">
                <a:solidFill>
                  <a:schemeClr val="bg1"/>
                </a:solidFill>
              </a:rPr>
              <a:t>://plot.ly/r/getting-started/#getting-started-with-plotly-for-r</a:t>
            </a:r>
            <a:endParaRPr lang="zh-TW" altLang="en-US" sz="1200" b="1" dirty="0">
              <a:solidFill>
                <a:schemeClr val="bg1"/>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666" y="914400"/>
            <a:ext cx="6230667" cy="584517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855" y="835632"/>
            <a:ext cx="6230667" cy="598971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65219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104" y="0"/>
            <a:ext cx="7886700" cy="994172"/>
          </a:xfrm>
        </p:spPr>
        <p:txBody>
          <a:bodyPr/>
          <a:lstStyle/>
          <a:p>
            <a:r>
              <a:rPr lang="en-US" dirty="0" smtClean="0"/>
              <a:t>User Interface - screenshot</a:t>
            </a:r>
            <a:endParaRPr lang="en-US"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43630"/>
            <a:ext cx="6986911" cy="6069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438" y="1219200"/>
            <a:ext cx="5132033" cy="3811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6321406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 screenshot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295400"/>
            <a:ext cx="7283689"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72733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 screenshot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08272"/>
            <a:ext cx="7345856" cy="545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4270276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 screenshot</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22" y="1330911"/>
            <a:ext cx="8711718"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518444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User Interface - screenshot</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973888" cy="5216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959896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 screenshot</a:t>
            </a:r>
          </a:p>
        </p:txBody>
      </p:sp>
      <p:pic>
        <p:nvPicPr>
          <p:cNvPr id="3" name="Picture 2"/>
          <p:cNvPicPr>
            <a:picLocks noChangeAspect="1"/>
          </p:cNvPicPr>
          <p:nvPr/>
        </p:nvPicPr>
        <p:blipFill>
          <a:blip r:embed="rId2"/>
          <a:stretch>
            <a:fillRect/>
          </a:stretch>
        </p:blipFill>
        <p:spPr>
          <a:xfrm>
            <a:off x="820493" y="1392238"/>
            <a:ext cx="7503014" cy="5332053"/>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38596894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 - Approach</a:t>
            </a:r>
            <a:endParaRPr lang="en-GB" dirty="0"/>
          </a:p>
        </p:txBody>
      </p:sp>
      <p:sp>
        <p:nvSpPr>
          <p:cNvPr id="3" name="Content Placeholder 2"/>
          <p:cNvSpPr>
            <a:spLocks noGrp="1"/>
          </p:cNvSpPr>
          <p:nvPr>
            <p:ph idx="1"/>
          </p:nvPr>
        </p:nvSpPr>
        <p:spPr/>
        <p:txBody>
          <a:bodyPr/>
          <a:lstStyle/>
          <a:p>
            <a:r>
              <a:rPr lang="en-GB" dirty="0" smtClean="0"/>
              <a:t>Programming logic validation</a:t>
            </a:r>
          </a:p>
          <a:p>
            <a:pPr lvl="1"/>
            <a:r>
              <a:rPr lang="en-GB" dirty="0" smtClean="0"/>
              <a:t>Synthetic data</a:t>
            </a:r>
          </a:p>
          <a:p>
            <a:r>
              <a:rPr lang="en-GB" dirty="0" smtClean="0"/>
              <a:t>System validation</a:t>
            </a:r>
          </a:p>
          <a:p>
            <a:pPr lvl="1"/>
            <a:r>
              <a:rPr lang="en-GB" dirty="0" smtClean="0"/>
              <a:t>23andMe sample </a:t>
            </a:r>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841639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751" y="64134"/>
            <a:ext cx="7886700" cy="994172"/>
          </a:xfrm>
        </p:spPr>
        <p:txBody>
          <a:bodyPr/>
          <a:lstStyle/>
          <a:p>
            <a:r>
              <a:rPr lang="en-US" dirty="0" smtClean="0">
                <a:latin typeface="Arial" panose="020B0604020202020204" pitchFamily="34" charset="0"/>
                <a:cs typeface="Arial" panose="020B0604020202020204" pitchFamily="34" charset="0"/>
              </a:rPr>
              <a:t>Focus/Effort Allocation</a:t>
            </a:r>
            <a:endParaRPr lang="en-US" dirty="0">
              <a:latin typeface="Arial" panose="020B0604020202020204" pitchFamily="34" charset="0"/>
              <a:cs typeface="Arial" panose="020B0604020202020204" pitchFamily="34" charset="0"/>
            </a:endParaRPr>
          </a:p>
        </p:txBody>
      </p:sp>
      <p:cxnSp>
        <p:nvCxnSpPr>
          <p:cNvPr id="20" name="Straight Arrow Connector 19"/>
          <p:cNvCxnSpPr/>
          <p:nvPr/>
        </p:nvCxnSpPr>
        <p:spPr>
          <a:xfrm flipH="1">
            <a:off x="7056810" y="3000249"/>
            <a:ext cx="301578" cy="1269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41602" y="1921821"/>
            <a:ext cx="545342" cy="253916"/>
          </a:xfrm>
          <a:prstGeom prst="rect">
            <a:avLst/>
          </a:prstGeom>
          <a:noFill/>
        </p:spPr>
        <p:txBody>
          <a:bodyPr wrap="none" rtlCol="0">
            <a:spAutoFit/>
          </a:bodyPr>
          <a:lstStyle/>
          <a:p>
            <a:r>
              <a:rPr lang="en-US" sz="1050" dirty="0" err="1">
                <a:solidFill>
                  <a:srgbClr val="FF0000"/>
                </a:solidFill>
              </a:rPr>
              <a:t>vcf</a:t>
            </a:r>
            <a:r>
              <a:rPr lang="en-US" sz="1050" dirty="0">
                <a:solidFill>
                  <a:srgbClr val="FF0000"/>
                </a:solidFill>
              </a:rPr>
              <a:t> file</a:t>
            </a:r>
          </a:p>
        </p:txBody>
      </p:sp>
      <p:grpSp>
        <p:nvGrpSpPr>
          <p:cNvPr id="7" name="Group 6"/>
          <p:cNvGrpSpPr/>
          <p:nvPr/>
        </p:nvGrpSpPr>
        <p:grpSpPr>
          <a:xfrm>
            <a:off x="3398123" y="2741426"/>
            <a:ext cx="2429363" cy="1861090"/>
            <a:chOff x="4991598" y="3082134"/>
            <a:chExt cx="4863602" cy="2560290"/>
          </a:xfrm>
        </p:grpSpPr>
        <p:pic>
          <p:nvPicPr>
            <p:cNvPr id="23" name="Picture 22"/>
            <p:cNvPicPr>
              <a:picLocks noChangeAspect="1"/>
            </p:cNvPicPr>
            <p:nvPr/>
          </p:nvPicPr>
          <p:blipFill>
            <a:blip r:embed="rId3"/>
            <a:stretch>
              <a:fillRect/>
            </a:stretch>
          </p:blipFill>
          <p:spPr>
            <a:xfrm>
              <a:off x="4991598" y="3082134"/>
              <a:ext cx="4739935" cy="2560290"/>
            </a:xfrm>
            <a:prstGeom prst="rect">
              <a:avLst/>
            </a:prstGeom>
          </p:spPr>
        </p:pic>
        <p:sp>
          <p:nvSpPr>
            <p:cNvPr id="5" name="Rounded Rectangle 4"/>
            <p:cNvSpPr/>
            <p:nvPr/>
          </p:nvSpPr>
          <p:spPr>
            <a:xfrm>
              <a:off x="4991598" y="3082134"/>
              <a:ext cx="4863602" cy="2560290"/>
            </a:xfrm>
            <a:prstGeom prst="round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0" name="Group 29"/>
          <p:cNvGrpSpPr/>
          <p:nvPr/>
        </p:nvGrpSpPr>
        <p:grpSpPr>
          <a:xfrm>
            <a:off x="460115" y="1493241"/>
            <a:ext cx="796016" cy="1259194"/>
            <a:chOff x="1901806" y="4275197"/>
            <a:chExt cx="1061355" cy="1678925"/>
          </a:xfrm>
        </p:grpSpPr>
        <p:sp>
          <p:nvSpPr>
            <p:cNvPr id="31" name="Can 30"/>
            <p:cNvSpPr/>
            <p:nvPr/>
          </p:nvSpPr>
          <p:spPr>
            <a:xfrm>
              <a:off x="1901806" y="4275197"/>
              <a:ext cx="838200" cy="914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Can 31"/>
            <p:cNvSpPr/>
            <p:nvPr/>
          </p:nvSpPr>
          <p:spPr>
            <a:xfrm>
              <a:off x="2124961" y="4629303"/>
              <a:ext cx="838200" cy="914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Can 32"/>
            <p:cNvSpPr/>
            <p:nvPr/>
          </p:nvSpPr>
          <p:spPr>
            <a:xfrm>
              <a:off x="2013384" y="5039722"/>
              <a:ext cx="838200" cy="914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34" name="Straight Arrow Connector 33"/>
          <p:cNvCxnSpPr/>
          <p:nvPr/>
        </p:nvCxnSpPr>
        <p:spPr>
          <a:xfrm>
            <a:off x="883679" y="2845717"/>
            <a:ext cx="629498" cy="44897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56975" y="4676998"/>
            <a:ext cx="899092" cy="300082"/>
          </a:xfrm>
          <a:prstGeom prst="rect">
            <a:avLst/>
          </a:prstGeom>
          <a:noFill/>
        </p:spPr>
        <p:txBody>
          <a:bodyPr wrap="none" rtlCol="0">
            <a:spAutoFit/>
          </a:bodyPr>
          <a:lstStyle/>
          <a:p>
            <a:r>
              <a:rPr lang="en-US" sz="1350" dirty="0"/>
              <a:t>Data Mart</a:t>
            </a:r>
          </a:p>
        </p:txBody>
      </p:sp>
      <p:grpSp>
        <p:nvGrpSpPr>
          <p:cNvPr id="3" name="Group 2"/>
          <p:cNvGrpSpPr/>
          <p:nvPr/>
        </p:nvGrpSpPr>
        <p:grpSpPr>
          <a:xfrm>
            <a:off x="7419658" y="3840522"/>
            <a:ext cx="1166756" cy="976238"/>
            <a:chOff x="8654053" y="3481446"/>
            <a:chExt cx="3164158" cy="3893570"/>
          </a:xfrm>
        </p:grpSpPr>
        <p:sp>
          <p:nvSpPr>
            <p:cNvPr id="26" name="Rounded Rectangle 25"/>
            <p:cNvSpPr/>
            <p:nvPr/>
          </p:nvSpPr>
          <p:spPr>
            <a:xfrm>
              <a:off x="8654053" y="3481446"/>
              <a:ext cx="3063014" cy="33361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7" name="Group 36"/>
            <p:cNvGrpSpPr/>
            <p:nvPr/>
          </p:nvGrpSpPr>
          <p:grpSpPr>
            <a:xfrm>
              <a:off x="8880269" y="3545137"/>
              <a:ext cx="2937942" cy="3829879"/>
              <a:chOff x="8929951" y="2776805"/>
              <a:chExt cx="2937942" cy="3829879"/>
            </a:xfrm>
          </p:grpSpPr>
          <p:pic>
            <p:nvPicPr>
              <p:cNvPr id="38" name="Picture 37"/>
              <p:cNvPicPr>
                <a:picLocks noChangeAspect="1"/>
              </p:cNvPicPr>
              <p:nvPr/>
            </p:nvPicPr>
            <p:blipFill>
              <a:blip r:embed="rId4"/>
              <a:stretch>
                <a:fillRect/>
              </a:stretch>
            </p:blipFill>
            <p:spPr>
              <a:xfrm>
                <a:off x="8929951" y="2776805"/>
                <a:ext cx="2475267" cy="1151112"/>
              </a:xfrm>
              <a:prstGeom prst="rect">
                <a:avLst/>
              </a:prstGeom>
            </p:spPr>
          </p:pic>
          <p:pic>
            <p:nvPicPr>
              <p:cNvPr id="39" name="Picture 38"/>
              <p:cNvPicPr>
                <a:picLocks noChangeAspect="1"/>
              </p:cNvPicPr>
              <p:nvPr/>
            </p:nvPicPr>
            <p:blipFill>
              <a:blip r:embed="rId5"/>
              <a:stretch>
                <a:fillRect/>
              </a:stretch>
            </p:blipFill>
            <p:spPr>
              <a:xfrm>
                <a:off x="8929951" y="4103070"/>
                <a:ext cx="1279711" cy="1861055"/>
              </a:xfrm>
              <a:prstGeom prst="rect">
                <a:avLst/>
              </a:prstGeom>
            </p:spPr>
          </p:pic>
          <p:pic>
            <p:nvPicPr>
              <p:cNvPr id="40" name="Picture 39"/>
              <p:cNvPicPr>
                <a:picLocks noChangeAspect="1"/>
              </p:cNvPicPr>
              <p:nvPr/>
            </p:nvPicPr>
            <p:blipFill>
              <a:blip r:embed="rId6"/>
              <a:stretch>
                <a:fillRect/>
              </a:stretch>
            </p:blipFill>
            <p:spPr>
              <a:xfrm>
                <a:off x="10304222" y="4145187"/>
                <a:ext cx="1332912" cy="1245115"/>
              </a:xfrm>
              <a:prstGeom prst="rect">
                <a:avLst/>
              </a:prstGeom>
            </p:spPr>
          </p:pic>
          <p:sp>
            <p:nvSpPr>
              <p:cNvPr id="41" name="TextBox 40"/>
              <p:cNvSpPr txBox="1"/>
              <p:nvPr/>
            </p:nvSpPr>
            <p:spPr>
              <a:xfrm>
                <a:off x="10210729" y="5317792"/>
                <a:ext cx="1657164" cy="1288892"/>
              </a:xfrm>
              <a:prstGeom prst="rect">
                <a:avLst/>
              </a:prstGeom>
              <a:noFill/>
            </p:spPr>
            <p:txBody>
              <a:bodyPr wrap="none" rtlCol="0">
                <a:spAutoFit/>
              </a:bodyPr>
              <a:lstStyle/>
              <a:p>
                <a:pPr algn="ctr"/>
                <a:r>
                  <a:rPr lang="en-US" sz="750" dirty="0"/>
                  <a:t>Post-test</a:t>
                </a:r>
              </a:p>
              <a:p>
                <a:pPr algn="ctr"/>
                <a:r>
                  <a:rPr lang="en-US" sz="750" dirty="0"/>
                  <a:t>Probability</a:t>
                </a:r>
              </a:p>
            </p:txBody>
          </p:sp>
        </p:grpSp>
      </p:grpSp>
      <p:cxnSp>
        <p:nvCxnSpPr>
          <p:cNvPr id="43" name="Straight Arrow Connector 42"/>
          <p:cNvCxnSpPr/>
          <p:nvPr/>
        </p:nvCxnSpPr>
        <p:spPr>
          <a:xfrm flipH="1">
            <a:off x="7996734" y="2207324"/>
            <a:ext cx="305068" cy="4647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7390957" y="2672112"/>
            <a:ext cx="1004194" cy="910174"/>
            <a:chOff x="7848598" y="1589354"/>
            <a:chExt cx="2413001" cy="2147001"/>
          </a:xfrm>
        </p:grpSpPr>
        <p:pic>
          <p:nvPicPr>
            <p:cNvPr id="44" name="Picture 43"/>
            <p:cNvPicPr>
              <a:picLocks noChangeAspect="1"/>
            </p:cNvPicPr>
            <p:nvPr/>
          </p:nvPicPr>
          <p:blipFill>
            <a:blip r:embed="rId7"/>
            <a:stretch>
              <a:fillRect/>
            </a:stretch>
          </p:blipFill>
          <p:spPr>
            <a:xfrm>
              <a:off x="7848598" y="1589354"/>
              <a:ext cx="2413001" cy="2147001"/>
            </a:xfrm>
            <a:prstGeom prst="rect">
              <a:avLst/>
            </a:prstGeom>
          </p:spPr>
        </p:pic>
        <p:pic>
          <p:nvPicPr>
            <p:cNvPr id="45" name="Picture 44"/>
            <p:cNvPicPr>
              <a:picLocks noChangeAspect="1"/>
            </p:cNvPicPr>
            <p:nvPr/>
          </p:nvPicPr>
          <p:blipFill>
            <a:blip r:embed="rId8"/>
            <a:stretch>
              <a:fillRect/>
            </a:stretch>
          </p:blipFill>
          <p:spPr>
            <a:xfrm>
              <a:off x="7994650" y="1779855"/>
              <a:ext cx="1809750" cy="1054100"/>
            </a:xfrm>
            <a:prstGeom prst="rect">
              <a:avLst/>
            </a:prstGeom>
          </p:spPr>
        </p:pic>
      </p:grpSp>
      <p:pic>
        <p:nvPicPr>
          <p:cNvPr id="8" name="Picture 7"/>
          <p:cNvPicPr>
            <a:picLocks noChangeAspect="1"/>
          </p:cNvPicPr>
          <p:nvPr/>
        </p:nvPicPr>
        <p:blipFill>
          <a:blip r:embed="rId9"/>
          <a:stretch>
            <a:fillRect/>
          </a:stretch>
        </p:blipFill>
        <p:spPr>
          <a:xfrm>
            <a:off x="5872379" y="4390114"/>
            <a:ext cx="435168" cy="402693"/>
          </a:xfrm>
          <a:prstGeom prst="rect">
            <a:avLst/>
          </a:prstGeom>
        </p:spPr>
      </p:pic>
      <p:pic>
        <p:nvPicPr>
          <p:cNvPr id="46" name="Picture 45"/>
          <p:cNvPicPr>
            <a:picLocks noChangeAspect="1"/>
          </p:cNvPicPr>
          <p:nvPr/>
        </p:nvPicPr>
        <p:blipFill>
          <a:blip r:embed="rId9"/>
          <a:stretch>
            <a:fillRect/>
          </a:stretch>
        </p:blipFill>
        <p:spPr>
          <a:xfrm>
            <a:off x="6103496" y="4043693"/>
            <a:ext cx="435168" cy="402693"/>
          </a:xfrm>
          <a:prstGeom prst="rect">
            <a:avLst/>
          </a:prstGeom>
        </p:spPr>
      </p:pic>
      <p:pic>
        <p:nvPicPr>
          <p:cNvPr id="48" name="Picture 47"/>
          <p:cNvPicPr>
            <a:picLocks noChangeAspect="1"/>
          </p:cNvPicPr>
          <p:nvPr/>
        </p:nvPicPr>
        <p:blipFill>
          <a:blip r:embed="rId9"/>
          <a:stretch>
            <a:fillRect/>
          </a:stretch>
        </p:blipFill>
        <p:spPr>
          <a:xfrm>
            <a:off x="5969738" y="4216904"/>
            <a:ext cx="435168" cy="402693"/>
          </a:xfrm>
          <a:prstGeom prst="rect">
            <a:avLst/>
          </a:prstGeom>
        </p:spPr>
      </p:pic>
      <p:cxnSp>
        <p:nvCxnSpPr>
          <p:cNvPr id="49" name="Straight Arrow Connector 48"/>
          <p:cNvCxnSpPr/>
          <p:nvPr/>
        </p:nvCxnSpPr>
        <p:spPr>
          <a:xfrm>
            <a:off x="5586640" y="4252192"/>
            <a:ext cx="362885" cy="8660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9"/>
          <a:stretch>
            <a:fillRect/>
          </a:stretch>
        </p:blipFill>
        <p:spPr>
          <a:xfrm>
            <a:off x="6619206" y="2998386"/>
            <a:ext cx="435168" cy="402693"/>
          </a:xfrm>
          <a:prstGeom prst="rect">
            <a:avLst/>
          </a:prstGeom>
        </p:spPr>
      </p:pic>
      <p:cxnSp>
        <p:nvCxnSpPr>
          <p:cNvPr id="51" name="Straight Arrow Connector 50"/>
          <p:cNvCxnSpPr>
            <a:stCxn id="50" idx="1"/>
          </p:cNvCxnSpPr>
          <p:nvPr/>
        </p:nvCxnSpPr>
        <p:spPr>
          <a:xfrm flipH="1">
            <a:off x="5721699" y="3199732"/>
            <a:ext cx="897507" cy="18992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6574064" y="4189026"/>
            <a:ext cx="783823" cy="1019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1446399" y="2672111"/>
            <a:ext cx="1493759" cy="1371600"/>
            <a:chOff x="3641848" y="4845521"/>
            <a:chExt cx="1991678" cy="1828800"/>
          </a:xfrm>
        </p:grpSpPr>
        <p:sp>
          <p:nvSpPr>
            <p:cNvPr id="54" name="Can 53"/>
            <p:cNvSpPr/>
            <p:nvPr/>
          </p:nvSpPr>
          <p:spPr>
            <a:xfrm>
              <a:off x="3641848" y="4845521"/>
              <a:ext cx="1991678" cy="182880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pic>
          <p:nvPicPr>
            <p:cNvPr id="55" name="Picture 54"/>
            <p:cNvPicPr>
              <a:picLocks noChangeAspect="1"/>
            </p:cNvPicPr>
            <p:nvPr/>
          </p:nvPicPr>
          <p:blipFill>
            <a:blip r:embed="rId10"/>
            <a:stretch>
              <a:fillRect/>
            </a:stretch>
          </p:blipFill>
          <p:spPr>
            <a:xfrm>
              <a:off x="3880926" y="5378921"/>
              <a:ext cx="1501028" cy="1112478"/>
            </a:xfrm>
            <a:prstGeom prst="rect">
              <a:avLst/>
            </a:prstGeom>
          </p:spPr>
        </p:pic>
      </p:grpSp>
      <p:cxnSp>
        <p:nvCxnSpPr>
          <p:cNvPr id="56" name="Straight Arrow Connector 55"/>
          <p:cNvCxnSpPr/>
          <p:nvPr/>
        </p:nvCxnSpPr>
        <p:spPr>
          <a:xfrm>
            <a:off x="2854412" y="3357912"/>
            <a:ext cx="638142" cy="13142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841903" y="4043693"/>
            <a:ext cx="839782" cy="300082"/>
          </a:xfrm>
          <a:prstGeom prst="rect">
            <a:avLst/>
          </a:prstGeom>
          <a:noFill/>
        </p:spPr>
        <p:txBody>
          <a:bodyPr wrap="none" rtlCol="0">
            <a:spAutoFit/>
          </a:bodyPr>
          <a:lstStyle/>
          <a:p>
            <a:r>
              <a:rPr lang="en-US" sz="1350"/>
              <a:t>Database</a:t>
            </a:r>
            <a:endParaRPr lang="en-US" sz="1350" dirty="0"/>
          </a:p>
        </p:txBody>
      </p:sp>
      <p:cxnSp>
        <p:nvCxnSpPr>
          <p:cNvPr id="62" name="Straight Connector 61"/>
          <p:cNvCxnSpPr/>
          <p:nvPr/>
        </p:nvCxnSpPr>
        <p:spPr>
          <a:xfrm>
            <a:off x="6538664" y="1493242"/>
            <a:ext cx="0" cy="370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832507" y="1474835"/>
            <a:ext cx="0" cy="3705536"/>
          </a:xfrm>
          <a:prstGeom prst="line">
            <a:avLst/>
          </a:prstGeom>
        </p:spPr>
        <p:style>
          <a:lnRef idx="1">
            <a:schemeClr val="accent1"/>
          </a:lnRef>
          <a:fillRef idx="0">
            <a:schemeClr val="accent1"/>
          </a:fillRef>
          <a:effectRef idx="0">
            <a:schemeClr val="accent1"/>
          </a:effectRef>
          <a:fontRef idx="minor">
            <a:schemeClr val="tx1"/>
          </a:fontRef>
        </p:style>
      </p:cxnSp>
      <p:sp>
        <p:nvSpPr>
          <p:cNvPr id="65" name="Right Brace 64"/>
          <p:cNvSpPr/>
          <p:nvPr/>
        </p:nvSpPr>
        <p:spPr>
          <a:xfrm rot="5400000">
            <a:off x="4526635" y="3515360"/>
            <a:ext cx="371117" cy="349185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6" name="Right Brace 65"/>
          <p:cNvSpPr/>
          <p:nvPr/>
        </p:nvSpPr>
        <p:spPr>
          <a:xfrm rot="5400000">
            <a:off x="7515088" y="4142630"/>
            <a:ext cx="393311" cy="223972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8" name="Right Brace 67"/>
          <p:cNvSpPr/>
          <p:nvPr/>
        </p:nvSpPr>
        <p:spPr>
          <a:xfrm rot="5400000">
            <a:off x="793567" y="4674037"/>
            <a:ext cx="343643" cy="120197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9" name="TextBox 68"/>
          <p:cNvSpPr txBox="1"/>
          <p:nvPr/>
        </p:nvSpPr>
        <p:spPr>
          <a:xfrm>
            <a:off x="1556465" y="5393703"/>
            <a:ext cx="1456937" cy="507831"/>
          </a:xfrm>
          <a:prstGeom prst="rect">
            <a:avLst/>
          </a:prstGeom>
          <a:noFill/>
        </p:spPr>
        <p:txBody>
          <a:bodyPr wrap="none" rtlCol="0">
            <a:spAutoFit/>
          </a:bodyPr>
          <a:lstStyle/>
          <a:p>
            <a:pPr algn="ctr"/>
            <a:r>
              <a:rPr lang="en-US" sz="1350" dirty="0"/>
              <a:t>Edward</a:t>
            </a:r>
          </a:p>
          <a:p>
            <a:pPr algn="ctr"/>
            <a:r>
              <a:rPr lang="en-US" sz="1350" dirty="0"/>
              <a:t>(Database Design)</a:t>
            </a:r>
          </a:p>
        </p:txBody>
      </p:sp>
      <p:sp>
        <p:nvSpPr>
          <p:cNvPr id="70" name="TextBox 69"/>
          <p:cNvSpPr txBox="1"/>
          <p:nvPr/>
        </p:nvSpPr>
        <p:spPr>
          <a:xfrm>
            <a:off x="3087177" y="5393703"/>
            <a:ext cx="3262955" cy="507831"/>
          </a:xfrm>
          <a:prstGeom prst="rect">
            <a:avLst/>
          </a:prstGeom>
          <a:noFill/>
        </p:spPr>
        <p:txBody>
          <a:bodyPr wrap="square" rtlCol="0">
            <a:spAutoFit/>
          </a:bodyPr>
          <a:lstStyle/>
          <a:p>
            <a:pPr algn="ctr"/>
            <a:r>
              <a:rPr lang="en-US" sz="1350" dirty="0"/>
              <a:t>Tony</a:t>
            </a:r>
          </a:p>
          <a:p>
            <a:pPr algn="ctr"/>
            <a:r>
              <a:rPr lang="en-US" sz="1350" dirty="0"/>
              <a:t>(Data Mart Design &amp; Knowledge Discovery)</a:t>
            </a:r>
          </a:p>
        </p:txBody>
      </p:sp>
      <p:sp>
        <p:nvSpPr>
          <p:cNvPr id="71" name="TextBox 70"/>
          <p:cNvSpPr txBox="1"/>
          <p:nvPr/>
        </p:nvSpPr>
        <p:spPr>
          <a:xfrm>
            <a:off x="6781991" y="5410605"/>
            <a:ext cx="1914050" cy="507831"/>
          </a:xfrm>
          <a:prstGeom prst="rect">
            <a:avLst/>
          </a:prstGeom>
          <a:noFill/>
        </p:spPr>
        <p:txBody>
          <a:bodyPr wrap="none" rtlCol="0">
            <a:spAutoFit/>
          </a:bodyPr>
          <a:lstStyle/>
          <a:p>
            <a:pPr algn="ctr"/>
            <a:r>
              <a:rPr lang="en-US" sz="1350" dirty="0"/>
              <a:t>John</a:t>
            </a:r>
          </a:p>
          <a:p>
            <a:pPr algn="ctr"/>
            <a:r>
              <a:rPr lang="en-US" sz="1350" dirty="0"/>
              <a:t>(User Interface &amp; Result)</a:t>
            </a:r>
          </a:p>
        </p:txBody>
      </p:sp>
      <p:sp>
        <p:nvSpPr>
          <p:cNvPr id="72" name="TextBox 71"/>
          <p:cNvSpPr txBox="1"/>
          <p:nvPr/>
        </p:nvSpPr>
        <p:spPr>
          <a:xfrm>
            <a:off x="8248957" y="2845717"/>
            <a:ext cx="304892" cy="253916"/>
          </a:xfrm>
          <a:prstGeom prst="rect">
            <a:avLst/>
          </a:prstGeom>
          <a:noFill/>
        </p:spPr>
        <p:txBody>
          <a:bodyPr wrap="none" rtlCol="0">
            <a:spAutoFit/>
          </a:bodyPr>
          <a:lstStyle/>
          <a:p>
            <a:r>
              <a:rPr lang="en-US" sz="1050" dirty="0">
                <a:solidFill>
                  <a:srgbClr val="FF0000"/>
                </a:solidFill>
              </a:rPr>
              <a:t>UI</a:t>
            </a:r>
          </a:p>
        </p:txBody>
      </p:sp>
      <p:sp>
        <p:nvSpPr>
          <p:cNvPr id="73" name="TextBox 72"/>
          <p:cNvSpPr txBox="1"/>
          <p:nvPr/>
        </p:nvSpPr>
        <p:spPr>
          <a:xfrm>
            <a:off x="6627110" y="4284154"/>
            <a:ext cx="652744" cy="253916"/>
          </a:xfrm>
          <a:prstGeom prst="rect">
            <a:avLst/>
          </a:prstGeom>
          <a:noFill/>
        </p:spPr>
        <p:txBody>
          <a:bodyPr wrap="none" rtlCol="0">
            <a:spAutoFit/>
          </a:bodyPr>
          <a:lstStyle/>
          <a:p>
            <a:pPr algn="ctr"/>
            <a:r>
              <a:rPr lang="en-US" sz="1050">
                <a:solidFill>
                  <a:srgbClr val="FF0000"/>
                </a:solidFill>
              </a:rPr>
              <a:t>R  Codes</a:t>
            </a:r>
            <a:endParaRPr lang="en-US" sz="1050" dirty="0">
              <a:solidFill>
                <a:srgbClr val="FF0000"/>
              </a:solidFill>
            </a:endParaRPr>
          </a:p>
        </p:txBody>
      </p:sp>
      <p:sp>
        <p:nvSpPr>
          <p:cNvPr id="74" name="TextBox 73"/>
          <p:cNvSpPr txBox="1"/>
          <p:nvPr/>
        </p:nvSpPr>
        <p:spPr>
          <a:xfrm>
            <a:off x="5142749" y="4324326"/>
            <a:ext cx="803426" cy="415498"/>
          </a:xfrm>
          <a:prstGeom prst="rect">
            <a:avLst/>
          </a:prstGeom>
          <a:noFill/>
        </p:spPr>
        <p:txBody>
          <a:bodyPr wrap="none" rtlCol="0">
            <a:spAutoFit/>
          </a:bodyPr>
          <a:lstStyle/>
          <a:p>
            <a:pPr algn="ctr"/>
            <a:r>
              <a:rPr lang="en-US" sz="1050" dirty="0">
                <a:solidFill>
                  <a:srgbClr val="FF0000"/>
                </a:solidFill>
              </a:rPr>
              <a:t>Stored</a:t>
            </a:r>
          </a:p>
          <a:p>
            <a:pPr algn="ctr"/>
            <a:r>
              <a:rPr lang="en-US" sz="1050" dirty="0">
                <a:solidFill>
                  <a:srgbClr val="FF0000"/>
                </a:solidFill>
              </a:rPr>
              <a:t>Procedures</a:t>
            </a:r>
          </a:p>
        </p:txBody>
      </p:sp>
      <p:sp>
        <p:nvSpPr>
          <p:cNvPr id="75" name="TextBox 74"/>
          <p:cNvSpPr txBox="1"/>
          <p:nvPr/>
        </p:nvSpPr>
        <p:spPr>
          <a:xfrm>
            <a:off x="2738305" y="3470081"/>
            <a:ext cx="803426" cy="415498"/>
          </a:xfrm>
          <a:prstGeom prst="rect">
            <a:avLst/>
          </a:prstGeom>
          <a:noFill/>
        </p:spPr>
        <p:txBody>
          <a:bodyPr wrap="none" rtlCol="0">
            <a:spAutoFit/>
          </a:bodyPr>
          <a:lstStyle/>
          <a:p>
            <a:pPr algn="ctr"/>
            <a:r>
              <a:rPr lang="en-US" sz="1050" dirty="0">
                <a:solidFill>
                  <a:srgbClr val="FF0000"/>
                </a:solidFill>
              </a:rPr>
              <a:t>Stored</a:t>
            </a:r>
          </a:p>
          <a:p>
            <a:pPr algn="ctr"/>
            <a:r>
              <a:rPr lang="en-US" sz="1050" dirty="0">
                <a:solidFill>
                  <a:srgbClr val="FF0000"/>
                </a:solidFill>
              </a:rPr>
              <a:t>Procedures</a:t>
            </a:r>
          </a:p>
        </p:txBody>
      </p:sp>
      <p:sp>
        <p:nvSpPr>
          <p:cNvPr id="76" name="TextBox 75"/>
          <p:cNvSpPr txBox="1"/>
          <p:nvPr/>
        </p:nvSpPr>
        <p:spPr>
          <a:xfrm>
            <a:off x="453613" y="3031865"/>
            <a:ext cx="803426" cy="738664"/>
          </a:xfrm>
          <a:prstGeom prst="rect">
            <a:avLst/>
          </a:prstGeom>
          <a:noFill/>
        </p:spPr>
        <p:txBody>
          <a:bodyPr wrap="none" rtlCol="0">
            <a:spAutoFit/>
          </a:bodyPr>
          <a:lstStyle/>
          <a:p>
            <a:pPr algn="ctr"/>
            <a:r>
              <a:rPr lang="en-US" sz="1050" dirty="0">
                <a:solidFill>
                  <a:srgbClr val="FF0000"/>
                </a:solidFill>
              </a:rPr>
              <a:t>Manual /</a:t>
            </a:r>
          </a:p>
          <a:p>
            <a:pPr algn="ctr"/>
            <a:r>
              <a:rPr lang="en-US" sz="1050" dirty="0">
                <a:solidFill>
                  <a:srgbClr val="FF0000"/>
                </a:solidFill>
              </a:rPr>
              <a:t>Automated</a:t>
            </a:r>
          </a:p>
          <a:p>
            <a:pPr algn="ctr"/>
            <a:r>
              <a:rPr lang="en-US" sz="1050" dirty="0">
                <a:solidFill>
                  <a:srgbClr val="FF0000"/>
                </a:solidFill>
              </a:rPr>
              <a:t>Curation</a:t>
            </a:r>
          </a:p>
          <a:p>
            <a:pPr algn="ctr"/>
            <a:endParaRPr lang="en-US" sz="1050" dirty="0">
              <a:solidFill>
                <a:srgbClr val="FF0000"/>
              </a:solidFill>
            </a:endParaRPr>
          </a:p>
        </p:txBody>
      </p:sp>
      <p:sp>
        <p:nvSpPr>
          <p:cNvPr id="58" name="TextBox 57"/>
          <p:cNvSpPr txBox="1"/>
          <p:nvPr/>
        </p:nvSpPr>
        <p:spPr>
          <a:xfrm>
            <a:off x="5825563" y="2826691"/>
            <a:ext cx="803426" cy="415498"/>
          </a:xfrm>
          <a:prstGeom prst="rect">
            <a:avLst/>
          </a:prstGeom>
          <a:noFill/>
        </p:spPr>
        <p:txBody>
          <a:bodyPr wrap="none" rtlCol="0">
            <a:spAutoFit/>
          </a:bodyPr>
          <a:lstStyle/>
          <a:p>
            <a:pPr algn="ctr"/>
            <a:r>
              <a:rPr lang="en-US" sz="1050" dirty="0">
                <a:solidFill>
                  <a:srgbClr val="FF0000"/>
                </a:solidFill>
              </a:rPr>
              <a:t>Stored</a:t>
            </a:r>
          </a:p>
          <a:p>
            <a:pPr algn="ctr"/>
            <a:r>
              <a:rPr lang="en-US" sz="1050" dirty="0">
                <a:solidFill>
                  <a:srgbClr val="FF0000"/>
                </a:solidFill>
              </a:rPr>
              <a:t>Procedures</a:t>
            </a:r>
          </a:p>
        </p:txBody>
      </p:sp>
      <p:cxnSp>
        <p:nvCxnSpPr>
          <p:cNvPr id="59" name="Straight Connector 58"/>
          <p:cNvCxnSpPr/>
          <p:nvPr/>
        </p:nvCxnSpPr>
        <p:spPr>
          <a:xfrm>
            <a:off x="1625708" y="1493241"/>
            <a:ext cx="0" cy="3705536"/>
          </a:xfrm>
          <a:prstGeom prst="line">
            <a:avLst/>
          </a:prstGeom>
        </p:spPr>
        <p:style>
          <a:lnRef idx="1">
            <a:schemeClr val="accent1"/>
          </a:lnRef>
          <a:fillRef idx="0">
            <a:schemeClr val="accent1"/>
          </a:fillRef>
          <a:effectRef idx="0">
            <a:schemeClr val="accent1"/>
          </a:effectRef>
          <a:fontRef idx="minor">
            <a:schemeClr val="tx1"/>
          </a:fontRef>
        </p:style>
      </p:cxnSp>
      <p:sp>
        <p:nvSpPr>
          <p:cNvPr id="60" name="Right Brace 59"/>
          <p:cNvSpPr/>
          <p:nvPr/>
        </p:nvSpPr>
        <p:spPr>
          <a:xfrm rot="5400000">
            <a:off x="2062306" y="4753536"/>
            <a:ext cx="343643" cy="10429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1" name="TextBox 60"/>
          <p:cNvSpPr txBox="1"/>
          <p:nvPr/>
        </p:nvSpPr>
        <p:spPr>
          <a:xfrm>
            <a:off x="252695" y="5403061"/>
            <a:ext cx="1439305" cy="507831"/>
          </a:xfrm>
          <a:prstGeom prst="rect">
            <a:avLst/>
          </a:prstGeom>
          <a:noFill/>
        </p:spPr>
        <p:txBody>
          <a:bodyPr wrap="none" rtlCol="0">
            <a:spAutoFit/>
          </a:bodyPr>
          <a:lstStyle/>
          <a:p>
            <a:pPr algn="ctr"/>
            <a:r>
              <a:rPr lang="en-US" sz="1350" dirty="0"/>
              <a:t>Ken</a:t>
            </a:r>
          </a:p>
          <a:p>
            <a:pPr algn="ctr"/>
            <a:r>
              <a:rPr lang="en-US" sz="1350" dirty="0"/>
              <a:t>(Data Acquisition)</a:t>
            </a:r>
          </a:p>
        </p:txBody>
      </p:sp>
      <p:sp>
        <p:nvSpPr>
          <p:cNvPr id="4" name="Rectangle 3"/>
          <p:cNvSpPr/>
          <p:nvPr/>
        </p:nvSpPr>
        <p:spPr>
          <a:xfrm>
            <a:off x="6414212" y="1219200"/>
            <a:ext cx="2577387" cy="4731212"/>
          </a:xfrm>
          <a:prstGeom prst="rect">
            <a:avLst/>
          </a:prstGeom>
          <a:noFill/>
          <a:ln w="139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9884" y="1219199"/>
            <a:ext cx="5859854" cy="4826377"/>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tlCol="0" anchor="ctr" anchorCtr="0"/>
          <a:lstStyle/>
          <a:p>
            <a:r>
              <a:rPr lang="en-GB" sz="3600" dirty="0" smtClean="0">
                <a:solidFill>
                  <a:schemeClr val="tx1"/>
                </a:solidFill>
              </a:rPr>
              <a:t>Objective: Design and implement user interface, data visualization and interfacing with data mart. </a:t>
            </a:r>
            <a:endParaRPr lang="en-US" sz="3600" dirty="0">
              <a:solidFill>
                <a:schemeClr val="tx1"/>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6133129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57200" y="2920244"/>
            <a:ext cx="3161905" cy="3619048"/>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0" y="152400"/>
            <a:ext cx="9144000" cy="1143000"/>
          </a:xfrm>
        </p:spPr>
        <p:txBody>
          <a:bodyPr>
            <a:noAutofit/>
          </a:bodyPr>
          <a:lstStyle/>
          <a:p>
            <a:r>
              <a:rPr lang="en-GB" sz="3700" dirty="0" smtClean="0"/>
              <a:t>Evaluation – Programming logic validation</a:t>
            </a:r>
            <a:endParaRPr lang="en-US" sz="37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3" name="Picture 2"/>
          <p:cNvPicPr>
            <a:picLocks noChangeAspect="1"/>
          </p:cNvPicPr>
          <p:nvPr/>
        </p:nvPicPr>
        <p:blipFill>
          <a:blip r:embed="rId3"/>
          <a:stretch>
            <a:fillRect/>
          </a:stretch>
        </p:blipFill>
        <p:spPr>
          <a:xfrm>
            <a:off x="2694709" y="1551801"/>
            <a:ext cx="6019800" cy="3060065"/>
          </a:xfrm>
          <a:prstGeom prst="rect">
            <a:avLst/>
          </a:prstGeom>
          <a:effectLst>
            <a:outerShdw blurRad="63500" sx="102000" sy="102000" algn="ctr" rotWithShape="0">
              <a:prstClr val="black">
                <a:alpha val="40000"/>
              </a:prstClr>
            </a:outerShdw>
          </a:effectLst>
        </p:spPr>
      </p:pic>
      <p:sp>
        <p:nvSpPr>
          <p:cNvPr id="5" name="TextBox 4"/>
          <p:cNvSpPr txBox="1"/>
          <p:nvPr/>
        </p:nvSpPr>
        <p:spPr>
          <a:xfrm>
            <a:off x="2694709" y="1156900"/>
            <a:ext cx="7391400" cy="276999"/>
          </a:xfrm>
          <a:prstGeom prst="rect">
            <a:avLst/>
          </a:prstGeom>
          <a:noFill/>
        </p:spPr>
        <p:txBody>
          <a:bodyPr wrap="square" rtlCol="0">
            <a:spAutoFit/>
          </a:bodyPr>
          <a:lstStyle/>
          <a:p>
            <a:r>
              <a:rPr lang="en-US" sz="1200" dirty="0"/>
              <a:t>http://stanford.edu/class/gene210/files/lectures/2011/4_Salari_AnalyzingGWASData.pdf</a:t>
            </a:r>
          </a:p>
        </p:txBody>
      </p:sp>
    </p:spTree>
    <p:extLst>
      <p:ext uri="{BB962C8B-B14F-4D97-AF65-F5344CB8AC3E}">
        <p14:creationId xmlns:p14="http://schemas.microsoft.com/office/powerpoint/2010/main" val="39476351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 – </a:t>
            </a:r>
            <a:r>
              <a:rPr lang="en-GB" dirty="0"/>
              <a:t>System validation</a:t>
            </a:r>
          </a:p>
        </p:txBody>
      </p:sp>
      <p:pic>
        <p:nvPicPr>
          <p:cNvPr id="3" name="Picture 2"/>
          <p:cNvPicPr/>
          <p:nvPr/>
        </p:nvPicPr>
        <p:blipFill>
          <a:blip r:embed="rId2"/>
          <a:stretch>
            <a:fillRect/>
          </a:stretch>
        </p:blipFill>
        <p:spPr>
          <a:xfrm>
            <a:off x="1524000" y="1172272"/>
            <a:ext cx="6445250" cy="4851718"/>
          </a:xfrm>
          <a:prstGeom prst="rect">
            <a:avLst/>
          </a:prstGeom>
          <a:effectLst>
            <a:outerShdw blurRad="63500" sx="102000" sy="102000" algn="ctr" rotWithShape="0">
              <a:prstClr val="black">
                <a:alpha val="40000"/>
              </a:prstClr>
            </a:outerShdw>
          </a:effectLst>
        </p:spPr>
      </p:pic>
      <p:sp>
        <p:nvSpPr>
          <p:cNvPr id="4" name="Rectangle 3"/>
          <p:cNvSpPr/>
          <p:nvPr/>
        </p:nvSpPr>
        <p:spPr>
          <a:xfrm>
            <a:off x="0" y="6324600"/>
            <a:ext cx="9144000" cy="533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Genome_Greg_Mendel_</a:t>
            </a:r>
            <a:r>
              <a:rPr lang="en-US" altLang="zh-TW" dirty="0" smtClean="0"/>
              <a:t>Dad_Full_20160408201817 – 598897 </a:t>
            </a:r>
            <a:r>
              <a:rPr lang="en-US" altLang="zh-TW" dirty="0" err="1" smtClean="0"/>
              <a:t>snp</a:t>
            </a:r>
            <a:r>
              <a:rPr lang="en-US" altLang="zh-TW" dirty="0" smtClean="0"/>
              <a:t> 1..22, XY, MT</a:t>
            </a:r>
            <a:endParaRPr lang="en-US" dirty="0"/>
          </a:p>
        </p:txBody>
      </p:sp>
      <p:pic>
        <p:nvPicPr>
          <p:cNvPr id="5" name="Picture 4"/>
          <p:cNvPicPr>
            <a:picLocks noChangeAspect="1"/>
          </p:cNvPicPr>
          <p:nvPr/>
        </p:nvPicPr>
        <p:blipFill>
          <a:blip r:embed="rId3"/>
          <a:stretch>
            <a:fillRect/>
          </a:stretch>
        </p:blipFill>
        <p:spPr>
          <a:xfrm>
            <a:off x="1903768" y="1307655"/>
            <a:ext cx="5685714" cy="4580952"/>
          </a:xfrm>
          <a:prstGeom prst="rect">
            <a:avLst/>
          </a:prstGeom>
          <a:effectLst>
            <a:outerShdw blurRad="63500" sx="102000" sy="102000" algn="ctr" rotWithShape="0">
              <a:prstClr val="black">
                <a:alpha val="40000"/>
              </a:prstClr>
            </a:outerShdw>
          </a:effectLst>
        </p:spPr>
      </p:pic>
      <p:sp>
        <p:nvSpPr>
          <p:cNvPr id="7" name="Slide Number Placeholder 6"/>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222915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Limitations and difficulty</a:t>
            </a:r>
            <a:endParaRPr lang="en-US" dirty="0"/>
          </a:p>
        </p:txBody>
      </p:sp>
      <p:sp>
        <p:nvSpPr>
          <p:cNvPr id="3" name="Content Placeholder 2"/>
          <p:cNvSpPr>
            <a:spLocks noGrp="1"/>
          </p:cNvSpPr>
          <p:nvPr>
            <p:ph idx="1"/>
          </p:nvPr>
        </p:nvSpPr>
        <p:spPr/>
        <p:txBody>
          <a:bodyPr>
            <a:normAutofit lnSpcReduction="10000"/>
          </a:bodyPr>
          <a:lstStyle/>
          <a:p>
            <a:r>
              <a:rPr lang="en-US" altLang="zh-TW" dirty="0"/>
              <a:t>Difficult to collect likelihood ratio</a:t>
            </a:r>
          </a:p>
          <a:p>
            <a:pPr lvl="1"/>
            <a:r>
              <a:rPr lang="en-US" altLang="zh-TW" dirty="0"/>
              <a:t>Limited resource</a:t>
            </a:r>
          </a:p>
          <a:p>
            <a:r>
              <a:rPr lang="en-US" dirty="0" smtClean="0"/>
              <a:t>Incomplete SNP data set which likelihood ratio is available</a:t>
            </a:r>
          </a:p>
          <a:p>
            <a:pPr lvl="1"/>
            <a:r>
              <a:rPr lang="en-US" dirty="0" smtClean="0"/>
              <a:t>Limited supply of Literature</a:t>
            </a:r>
          </a:p>
          <a:p>
            <a:r>
              <a:rPr lang="en-GB" altLang="zh-TW" dirty="0"/>
              <a:t>Manual curate</a:t>
            </a:r>
          </a:p>
          <a:p>
            <a:pPr lvl="1"/>
            <a:r>
              <a:rPr lang="en-GB" altLang="zh-TW" dirty="0"/>
              <a:t>Maintenance </a:t>
            </a:r>
            <a:r>
              <a:rPr lang="en-GB" altLang="zh-TW" dirty="0" smtClean="0"/>
              <a:t>difficulty, error prone</a:t>
            </a:r>
            <a:endParaRPr lang="en-US" altLang="zh-TW" dirty="0"/>
          </a:p>
          <a:p>
            <a:r>
              <a:rPr lang="en-GB" dirty="0" smtClean="0"/>
              <a:t>Alternate metric</a:t>
            </a:r>
          </a:p>
          <a:p>
            <a:pPr lvl="1"/>
            <a:r>
              <a:rPr lang="en-GB" dirty="0" smtClean="0"/>
              <a:t>Odd ratio</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20602265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http://kelleypromedia.com/wpkpm/wp-content/uploads/2013/02/lessons-learn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74639"/>
            <a:ext cx="4953000" cy="6022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652639" y="5101701"/>
            <a:ext cx="19812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a:xfrm>
            <a:off x="6629400" y="6297301"/>
            <a:ext cx="2133600" cy="365125"/>
          </a:xfrm>
        </p:spPr>
        <p:txBody>
          <a:bodyPr/>
          <a:lstStyle/>
          <a:p>
            <a:fld id="{B6F15528-21DE-4FAA-801E-634DDDAF4B2B}" type="slidenum">
              <a:rPr lang="en-US" smtClean="0"/>
              <a:pPr/>
              <a:t>23</a:t>
            </a:fld>
            <a:endParaRPr lang="en-US"/>
          </a:p>
        </p:txBody>
      </p:sp>
      <p:sp>
        <p:nvSpPr>
          <p:cNvPr id="6" name="Rectangle 5"/>
          <p:cNvSpPr/>
          <p:nvPr/>
        </p:nvSpPr>
        <p:spPr>
          <a:xfrm>
            <a:off x="685800" y="1066800"/>
            <a:ext cx="7696200" cy="44196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2400" dirty="0" smtClean="0">
                <a:solidFill>
                  <a:schemeClr val="tx1"/>
                </a:solidFill>
              </a:rPr>
              <a:t>“…</a:t>
            </a:r>
            <a:r>
              <a:rPr lang="en-US" altLang="zh-TW" sz="2400" dirty="0" smtClean="0">
                <a:solidFill>
                  <a:srgbClr val="FF0000"/>
                </a:solidFill>
              </a:rPr>
              <a:t>likelihood ratios is not being published</a:t>
            </a:r>
            <a:r>
              <a:rPr lang="en-US" altLang="zh-TW" sz="2400" dirty="0" smtClean="0">
                <a:solidFill>
                  <a:schemeClr val="tx1"/>
                </a:solidFill>
              </a:rPr>
              <a:t> in the primary publications associating genotype with disease…”</a:t>
            </a:r>
          </a:p>
          <a:p>
            <a:endParaRPr lang="en-US" altLang="zh-TW" sz="2400" dirty="0">
              <a:solidFill>
                <a:schemeClr val="tx1"/>
              </a:solidFill>
            </a:endParaRPr>
          </a:p>
          <a:p>
            <a:r>
              <a:rPr lang="en-US" altLang="zh-TW" sz="2400" dirty="0" smtClean="0">
                <a:solidFill>
                  <a:schemeClr val="tx1"/>
                </a:solidFill>
              </a:rPr>
              <a:t>“Traditionally, the published literature on genetic associations has focused on suggesting interesting variants with possible mechanistic involvement in the disease of study. Hence, authors may </a:t>
            </a:r>
            <a:r>
              <a:rPr lang="en-US" altLang="zh-TW" sz="2400" dirty="0" smtClean="0">
                <a:solidFill>
                  <a:srgbClr val="FF0000"/>
                </a:solidFill>
              </a:rPr>
              <a:t>only report an odd ratio</a:t>
            </a:r>
            <a:r>
              <a:rPr lang="en-US" altLang="zh-TW" sz="2400" dirty="0" smtClean="0">
                <a:solidFill>
                  <a:schemeClr val="tx1"/>
                </a:solidFill>
              </a:rPr>
              <a:t> as a  measure of effect size, and a P value to show that the variant is significantly associated with that disease”</a:t>
            </a:r>
          </a:p>
          <a:p>
            <a:endParaRPr lang="en-US" altLang="zh-TW" sz="1200" dirty="0">
              <a:solidFill>
                <a:schemeClr val="tx1"/>
              </a:solidFill>
            </a:endParaRPr>
          </a:p>
          <a:p>
            <a:r>
              <a:rPr lang="en-US" altLang="zh-TW" sz="1200" dirty="0" smtClean="0">
                <a:solidFill>
                  <a:schemeClr val="tx1"/>
                </a:solidFill>
              </a:rPr>
              <a:t>Morgan et al. Genome Medicine 2010, 2:30 Likelihood ratios for genome medicine</a:t>
            </a:r>
            <a:endParaRPr lang="zh-TW" altLang="en-US" sz="1200" dirty="0">
              <a:solidFill>
                <a:schemeClr val="tx1"/>
              </a:solidFill>
            </a:endParaRPr>
          </a:p>
        </p:txBody>
      </p:sp>
    </p:spTree>
    <p:extLst>
      <p:ext uri="{BB962C8B-B14F-4D97-AF65-F5344CB8AC3E}">
        <p14:creationId xmlns:p14="http://schemas.microsoft.com/office/powerpoint/2010/main" val="2582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smtClean="0"/>
              <a:t>Finding</a:t>
            </a:r>
            <a:endParaRPr lang="zh-TW" altLang="en-US" dirty="0"/>
          </a:p>
        </p:txBody>
      </p:sp>
      <p:sp>
        <p:nvSpPr>
          <p:cNvPr id="3" name="Content Placeholder 2"/>
          <p:cNvSpPr>
            <a:spLocks noGrp="1"/>
          </p:cNvSpPr>
          <p:nvPr>
            <p:ph idx="1"/>
          </p:nvPr>
        </p:nvSpPr>
        <p:spPr/>
        <p:txBody>
          <a:bodyPr/>
          <a:lstStyle/>
          <a:p>
            <a:pPr marL="0" indent="0">
              <a:buNone/>
            </a:pPr>
            <a:r>
              <a:rPr lang="en-US" altLang="zh-TW" dirty="0" smtClean="0"/>
              <a:t>“..the objective of “personalized genomics” is not necessarily to predict disease with any certainty, but rather to provide another line of evidence that physicians and other medical practitioners can consider in their interactions with patients…”</a:t>
            </a:r>
          </a:p>
          <a:p>
            <a:pPr marL="0" indent="0">
              <a:buNone/>
            </a:pPr>
            <a:r>
              <a:rPr lang="en-US" altLang="zh-TW" sz="1100" dirty="0"/>
              <a:t>	</a:t>
            </a:r>
            <a:r>
              <a:rPr lang="en-US" altLang="zh-TW" sz="1100" dirty="0" smtClean="0"/>
              <a:t>Patel et al. Genome Medicine 2013, 5:58. Whole genome sequencing in support of wellness and health 	maintenance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5129892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Colorful Text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71600"/>
            <a:ext cx="4876800"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40240831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0"/>
            <a:ext cx="8229600" cy="1143000"/>
          </a:xfrm>
        </p:spPr>
        <p:txBody>
          <a:bodyPr>
            <a:noAutofit/>
          </a:bodyPr>
          <a:lstStyle/>
          <a:p>
            <a:r>
              <a:rPr lang="en-US" altLang="zh-TW" sz="8000" dirty="0" smtClean="0"/>
              <a:t>Appendix</a:t>
            </a:r>
            <a:endParaRPr lang="zh-TW" altLang="en-US" sz="80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0740685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ltLang="zh-TW" dirty="0" smtClean="0">
                <a:latin typeface="Arial" panose="020B0604020202020204" pitchFamily="34" charset="0"/>
                <a:cs typeface="Arial" panose="020B0604020202020204" pitchFamily="34" charset="0"/>
              </a:rPr>
              <a:t>R source code – </a:t>
            </a:r>
            <a:r>
              <a:rPr lang="en-US" altLang="zh-TW" dirty="0" err="1" smtClean="0">
                <a:latin typeface="Arial" panose="020B0604020202020204" pitchFamily="34" charset="0"/>
                <a:cs typeface="Arial" panose="020B0604020202020204" pitchFamily="34" charset="0"/>
              </a:rPr>
              <a:t>server.R</a:t>
            </a:r>
            <a:r>
              <a:rPr lang="en-US" altLang="zh-TW" dirty="0" smtClean="0">
                <a:latin typeface="Arial" panose="020B0604020202020204" pitchFamily="34" charset="0"/>
                <a:cs typeface="Arial" panose="020B0604020202020204" pitchFamily="34" charset="0"/>
              </a:rPr>
              <a:t> </a:t>
            </a:r>
            <a:endParaRPr lang="zh-TW" altLang="en-US" dirty="0">
              <a:latin typeface="Arial" panose="020B0604020202020204" pitchFamily="34" charset="0"/>
              <a:cs typeface="Arial" panose="020B0604020202020204" pitchFamily="34" charset="0"/>
            </a:endParaRP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891352"/>
            <a:ext cx="8371062" cy="5839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5840498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ltLang="zh-TW" dirty="0"/>
              <a:t>R source code – </a:t>
            </a:r>
            <a:r>
              <a:rPr lang="en-US" altLang="zh-TW" dirty="0" err="1"/>
              <a:t>server.R</a:t>
            </a:r>
            <a:r>
              <a:rPr lang="en-US" altLang="zh-TW" dirty="0"/>
              <a:t> </a:t>
            </a:r>
            <a:endParaRPr lang="zh-TW"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350386"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840498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ltLang="zh-TW" dirty="0"/>
              <a:t>R source code – </a:t>
            </a:r>
            <a:r>
              <a:rPr lang="en-US" altLang="zh-TW" dirty="0" err="1"/>
              <a:t>server.R</a:t>
            </a:r>
            <a:r>
              <a:rPr lang="en-US" altLang="zh-TW" dirty="0"/>
              <a:t> </a:t>
            </a:r>
            <a:endParaRPr lang="zh-TW"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26874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9295801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US" dirty="0"/>
          </a:p>
        </p:txBody>
      </p:sp>
      <p:sp>
        <p:nvSpPr>
          <p:cNvPr id="3" name="Content Placeholder 2"/>
          <p:cNvSpPr>
            <a:spLocks noGrp="1"/>
          </p:cNvSpPr>
          <p:nvPr>
            <p:ph idx="1"/>
          </p:nvPr>
        </p:nvSpPr>
        <p:spPr/>
        <p:txBody>
          <a:bodyPr/>
          <a:lstStyle/>
          <a:p>
            <a:r>
              <a:rPr lang="en-GB" dirty="0" smtClean="0"/>
              <a:t>Cloud Based Technology Platform</a:t>
            </a:r>
          </a:p>
          <a:p>
            <a:r>
              <a:rPr lang="en-GB" dirty="0" smtClean="0"/>
              <a:t>Workflow</a:t>
            </a:r>
          </a:p>
          <a:p>
            <a:pPr lvl="1"/>
            <a:r>
              <a:rPr lang="en-GB" dirty="0" smtClean="0"/>
              <a:t>Input, interfacing, presentation, screenshot</a:t>
            </a:r>
          </a:p>
          <a:p>
            <a:r>
              <a:rPr lang="en-GB" dirty="0" smtClean="0"/>
              <a:t>Discussion</a:t>
            </a:r>
          </a:p>
          <a:p>
            <a:pPr lvl="1"/>
            <a:r>
              <a:rPr lang="en-GB" dirty="0" smtClean="0"/>
              <a:t>Evaluation, limitation &amp; difficulty, finding</a:t>
            </a:r>
          </a:p>
          <a:p>
            <a:endParaRPr lang="en-GB" dirty="0" smtClean="0"/>
          </a:p>
          <a:p>
            <a:endParaRPr lang="en-GB"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4268622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altLang="zh-TW" dirty="0" smtClean="0"/>
              <a:t>R source code – </a:t>
            </a:r>
            <a:r>
              <a:rPr lang="en-US" altLang="zh-TW" dirty="0" err="1" smtClean="0"/>
              <a:t>ui.R</a:t>
            </a:r>
            <a:endParaRPr lang="zh-TW"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162800" cy="58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35250971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Evaluation </a:t>
            </a:r>
            <a:r>
              <a:rPr lang="en-GB" dirty="0" smtClean="0"/>
              <a:t>– </a:t>
            </a:r>
            <a:r>
              <a:rPr lang="en-GB" dirty="0"/>
              <a:t>23andMe sample</a:t>
            </a:r>
            <a:endParaRPr lang="en-US" dirty="0"/>
          </a:p>
        </p:txBody>
      </p:sp>
      <p:sp>
        <p:nvSpPr>
          <p:cNvPr id="6" name="Can 5"/>
          <p:cNvSpPr/>
          <p:nvPr/>
        </p:nvSpPr>
        <p:spPr>
          <a:xfrm>
            <a:off x="3733519" y="1417638"/>
            <a:ext cx="1905000" cy="281940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GB" dirty="0" err="1" smtClean="0"/>
              <a:t>dbSNP</a:t>
            </a:r>
            <a:endParaRPr lang="en-US" dirty="0"/>
          </a:p>
        </p:txBody>
      </p:sp>
      <p:sp>
        <p:nvSpPr>
          <p:cNvPr id="7" name="Can 6"/>
          <p:cNvSpPr/>
          <p:nvPr/>
        </p:nvSpPr>
        <p:spPr>
          <a:xfrm>
            <a:off x="6674428" y="1417638"/>
            <a:ext cx="1905000" cy="2819400"/>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GB" dirty="0" err="1" smtClean="0"/>
              <a:t>Disgenet</a:t>
            </a:r>
            <a:endParaRPr lang="en-US" dirty="0"/>
          </a:p>
        </p:txBody>
      </p:sp>
      <p:pic>
        <p:nvPicPr>
          <p:cNvPr id="8" name="Picture 7"/>
          <p:cNvPicPr>
            <a:picLocks noChangeAspect="1"/>
          </p:cNvPicPr>
          <p:nvPr/>
        </p:nvPicPr>
        <p:blipFill>
          <a:blip r:embed="rId2"/>
          <a:stretch>
            <a:fillRect/>
          </a:stretch>
        </p:blipFill>
        <p:spPr>
          <a:xfrm>
            <a:off x="484909" y="1935957"/>
            <a:ext cx="2212701" cy="1782762"/>
          </a:xfrm>
          <a:prstGeom prst="rect">
            <a:avLst/>
          </a:prstGeom>
          <a:effectLst>
            <a:outerShdw blurRad="63500" sx="102000" sy="102000" algn="ctr" rotWithShape="0">
              <a:prstClr val="black">
                <a:alpha val="40000"/>
              </a:prstClr>
            </a:outerShdw>
          </a:effectLst>
        </p:spPr>
      </p:pic>
      <p:sp>
        <p:nvSpPr>
          <p:cNvPr id="9" name="Right Arrow 8"/>
          <p:cNvSpPr/>
          <p:nvPr/>
        </p:nvSpPr>
        <p:spPr>
          <a:xfrm>
            <a:off x="2788228" y="2484438"/>
            <a:ext cx="838200" cy="7620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dirty="0"/>
          </a:p>
        </p:txBody>
      </p:sp>
      <p:sp>
        <p:nvSpPr>
          <p:cNvPr id="12" name="Right Arrow 11"/>
          <p:cNvSpPr/>
          <p:nvPr/>
        </p:nvSpPr>
        <p:spPr>
          <a:xfrm>
            <a:off x="5752537" y="2498293"/>
            <a:ext cx="838200" cy="7620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200" dirty="0"/>
          </a:p>
        </p:txBody>
      </p:sp>
      <p:sp>
        <p:nvSpPr>
          <p:cNvPr id="13" name="TextBox 12"/>
          <p:cNvSpPr txBox="1"/>
          <p:nvPr/>
        </p:nvSpPr>
        <p:spPr>
          <a:xfrm>
            <a:off x="6858000" y="3246438"/>
            <a:ext cx="1600200" cy="646331"/>
          </a:xfrm>
          <a:prstGeom prst="rect">
            <a:avLst/>
          </a:prstGeom>
          <a:noFill/>
        </p:spPr>
        <p:txBody>
          <a:bodyPr wrap="square" rtlCol="0">
            <a:spAutoFit/>
          </a:bodyPr>
          <a:lstStyle/>
          <a:p>
            <a:r>
              <a:rPr lang="en-US" sz="1200" dirty="0">
                <a:solidFill>
                  <a:schemeClr val="bg1"/>
                </a:solidFill>
              </a:rPr>
              <a:t>http://www.disgenet.org/web/DisGeNET/menu/downloads#all</a:t>
            </a:r>
          </a:p>
        </p:txBody>
      </p:sp>
      <p:sp>
        <p:nvSpPr>
          <p:cNvPr id="14" name="TextBox 13"/>
          <p:cNvSpPr txBox="1"/>
          <p:nvPr/>
        </p:nvSpPr>
        <p:spPr>
          <a:xfrm>
            <a:off x="3851845" y="3333253"/>
            <a:ext cx="1745109" cy="461665"/>
          </a:xfrm>
          <a:prstGeom prst="rect">
            <a:avLst/>
          </a:prstGeom>
          <a:noFill/>
        </p:spPr>
        <p:txBody>
          <a:bodyPr wrap="square" rtlCol="0">
            <a:spAutoFit/>
          </a:bodyPr>
          <a:lstStyle/>
          <a:p>
            <a:r>
              <a:rPr lang="en-US" sz="1200" dirty="0">
                <a:solidFill>
                  <a:schemeClr val="bg1"/>
                </a:solidFill>
              </a:rPr>
              <a:t>https://cgsmd.isi.edu/dbsnpq/downloads.php</a:t>
            </a:r>
          </a:p>
        </p:txBody>
      </p:sp>
      <p:sp>
        <p:nvSpPr>
          <p:cNvPr id="15" name="Rectangle 14"/>
          <p:cNvSpPr/>
          <p:nvPr/>
        </p:nvSpPr>
        <p:spPr>
          <a:xfrm>
            <a:off x="3886200" y="2023161"/>
            <a:ext cx="1676400" cy="5484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SNP to trait</a:t>
            </a:r>
            <a:endParaRPr lang="en-US" sz="1400" dirty="0"/>
          </a:p>
        </p:txBody>
      </p:sp>
      <p:sp>
        <p:nvSpPr>
          <p:cNvPr id="16" name="Rectangle 15"/>
          <p:cNvSpPr/>
          <p:nvPr/>
        </p:nvSpPr>
        <p:spPr>
          <a:xfrm>
            <a:off x="6819900" y="2039865"/>
            <a:ext cx="1676400" cy="54848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Literature support</a:t>
            </a:r>
            <a:endParaRPr lang="en-US" sz="1400" dirty="0"/>
          </a:p>
        </p:txBody>
      </p:sp>
      <p:graphicFrame>
        <p:nvGraphicFramePr>
          <p:cNvPr id="17" name="Table 16"/>
          <p:cNvGraphicFramePr>
            <a:graphicFrameLocks noGrp="1"/>
          </p:cNvGraphicFramePr>
          <p:nvPr>
            <p:extLst/>
          </p:nvPr>
        </p:nvGraphicFramePr>
        <p:xfrm>
          <a:off x="1371600" y="4646540"/>
          <a:ext cx="6705600" cy="1506112"/>
        </p:xfrm>
        <a:graphic>
          <a:graphicData uri="http://schemas.openxmlformats.org/drawingml/2006/table">
            <a:tbl>
              <a:tblPr firstRow="1" bandRow="1">
                <a:tableStyleId>{5C22544A-7EE6-4342-B048-85BDC9FD1C3A}</a:tableStyleId>
              </a:tblPr>
              <a:tblGrid>
                <a:gridCol w="4642119"/>
                <a:gridCol w="2063481"/>
              </a:tblGrid>
              <a:tr h="376528">
                <a:tc>
                  <a:txBody>
                    <a:bodyPr/>
                    <a:lstStyle/>
                    <a:p>
                      <a:r>
                        <a:rPr lang="en-GB" sz="1200" dirty="0" smtClean="0"/>
                        <a:t>Association</a:t>
                      </a:r>
                      <a:r>
                        <a:rPr lang="en-GB" sz="1200" baseline="0" dirty="0" smtClean="0"/>
                        <a:t> type (example)</a:t>
                      </a:r>
                      <a:endParaRPr lang="en-US" sz="1200" dirty="0"/>
                    </a:p>
                  </a:txBody>
                  <a:tcPr/>
                </a:tc>
                <a:tc>
                  <a:txBody>
                    <a:bodyPr/>
                    <a:lstStyle/>
                    <a:p>
                      <a:r>
                        <a:rPr lang="en-GB" sz="1200" dirty="0" smtClean="0"/>
                        <a:t>Count (unique SNP)</a:t>
                      </a:r>
                      <a:endParaRPr lang="en-US" sz="1200" dirty="0"/>
                    </a:p>
                  </a:txBody>
                  <a:tcPr/>
                </a:tc>
              </a:tr>
              <a:tr h="376528">
                <a:tc>
                  <a:txBody>
                    <a:bodyPr/>
                    <a:lstStyle/>
                    <a:p>
                      <a:r>
                        <a:rPr lang="en-GB" sz="1200" dirty="0" smtClean="0"/>
                        <a:t>Biomarker (rs8008270)</a:t>
                      </a:r>
                      <a:endParaRPr lang="en-US" sz="1200" dirty="0"/>
                    </a:p>
                  </a:txBody>
                  <a:tcPr/>
                </a:tc>
                <a:tc>
                  <a:txBody>
                    <a:bodyPr/>
                    <a:lstStyle/>
                    <a:p>
                      <a:pPr algn="ctr"/>
                      <a:r>
                        <a:rPr lang="en-GB" sz="1200" dirty="0" smtClean="0"/>
                        <a:t>137 (57)</a:t>
                      </a:r>
                      <a:endParaRPr lang="en-US" sz="1200" dirty="0"/>
                    </a:p>
                  </a:txBody>
                  <a:tcPr/>
                </a:tc>
              </a:tr>
              <a:tr h="376528">
                <a:tc>
                  <a:txBody>
                    <a:bodyPr/>
                    <a:lstStyle/>
                    <a:p>
                      <a:r>
                        <a:rPr lang="en-GB" sz="1200" dirty="0" smtClean="0"/>
                        <a:t>Biomarker,</a:t>
                      </a:r>
                      <a:r>
                        <a:rPr lang="en-GB" sz="1200" baseline="0" dirty="0" smtClean="0"/>
                        <a:t> </a:t>
                      </a:r>
                      <a:r>
                        <a:rPr lang="en-GB" sz="1200" baseline="0" dirty="0" err="1" smtClean="0"/>
                        <a:t>GeneticVariation</a:t>
                      </a:r>
                      <a:r>
                        <a:rPr lang="en-GB" sz="1200" baseline="0" dirty="0" smtClean="0"/>
                        <a:t> (rs1058205)</a:t>
                      </a:r>
                      <a:endParaRPr lang="en-US" sz="1200" dirty="0"/>
                    </a:p>
                  </a:txBody>
                  <a:tcPr/>
                </a:tc>
                <a:tc>
                  <a:txBody>
                    <a:bodyPr/>
                    <a:lstStyle/>
                    <a:p>
                      <a:pPr algn="ctr"/>
                      <a:r>
                        <a:rPr lang="en-GB" sz="1200" dirty="0" smtClean="0"/>
                        <a:t>110 (31)</a:t>
                      </a:r>
                      <a:endParaRPr lang="en-US" sz="1200" dirty="0"/>
                    </a:p>
                  </a:txBody>
                  <a:tcPr/>
                </a:tc>
              </a:tr>
              <a:tr h="376528">
                <a:tc>
                  <a:txBody>
                    <a:bodyPr/>
                    <a:lstStyle/>
                    <a:p>
                      <a:r>
                        <a:rPr lang="en-GB" sz="1200" dirty="0" err="1" smtClean="0"/>
                        <a:t>GeneticVariation</a:t>
                      </a:r>
                      <a:r>
                        <a:rPr lang="en-GB" sz="1200" dirty="0" smtClean="0"/>
                        <a:t> (rs10498792)</a:t>
                      </a:r>
                      <a:endParaRPr lang="en-US" sz="1200" dirty="0"/>
                    </a:p>
                  </a:txBody>
                  <a:tcPr/>
                </a:tc>
                <a:tc>
                  <a:txBody>
                    <a:bodyPr/>
                    <a:lstStyle/>
                    <a:p>
                      <a:pPr algn="ctr"/>
                      <a:r>
                        <a:rPr lang="en-GB" sz="1200" dirty="0" smtClean="0"/>
                        <a:t>26 (15)</a:t>
                      </a:r>
                      <a:endParaRPr lang="en-US" sz="1200" dirty="0"/>
                    </a:p>
                  </a:txBody>
                  <a:tcPr/>
                </a:tc>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6789578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 - </a:t>
            </a:r>
            <a:r>
              <a:rPr lang="en-GB" dirty="0" err="1" smtClean="0"/>
              <a:t>SNPedia</a:t>
            </a:r>
            <a:endParaRPr lang="en-US" dirty="0"/>
          </a:p>
        </p:txBody>
      </p:sp>
      <p:pic>
        <p:nvPicPr>
          <p:cNvPr id="5" name="Picture 4"/>
          <p:cNvPicPr>
            <a:picLocks noChangeAspect="1"/>
          </p:cNvPicPr>
          <p:nvPr/>
        </p:nvPicPr>
        <p:blipFill>
          <a:blip r:embed="rId2"/>
          <a:stretch>
            <a:fillRect/>
          </a:stretch>
        </p:blipFill>
        <p:spPr>
          <a:xfrm>
            <a:off x="152400" y="1466466"/>
            <a:ext cx="3133333" cy="1933333"/>
          </a:xfrm>
          <a:prstGeom prst="rect">
            <a:avLst/>
          </a:prstGeom>
        </p:spPr>
      </p:pic>
      <p:pic>
        <p:nvPicPr>
          <p:cNvPr id="6" name="Picture 5"/>
          <p:cNvPicPr>
            <a:picLocks noChangeAspect="1"/>
          </p:cNvPicPr>
          <p:nvPr/>
        </p:nvPicPr>
        <p:blipFill>
          <a:blip r:embed="rId3"/>
          <a:stretch>
            <a:fillRect/>
          </a:stretch>
        </p:blipFill>
        <p:spPr>
          <a:xfrm>
            <a:off x="3285733" y="3448627"/>
            <a:ext cx="3085714" cy="1914286"/>
          </a:xfrm>
          <a:prstGeom prst="rect">
            <a:avLst/>
          </a:prstGeom>
        </p:spPr>
      </p:pic>
      <p:sp>
        <p:nvSpPr>
          <p:cNvPr id="8" name="Rectangle 7"/>
          <p:cNvSpPr/>
          <p:nvPr/>
        </p:nvSpPr>
        <p:spPr>
          <a:xfrm>
            <a:off x="446923" y="3434435"/>
            <a:ext cx="2544286" cy="369332"/>
          </a:xfrm>
          <a:prstGeom prst="rect">
            <a:avLst/>
          </a:prstGeom>
        </p:spPr>
        <p:txBody>
          <a:bodyPr wrap="none">
            <a:spAutoFit/>
          </a:bodyPr>
          <a:lstStyle/>
          <a:p>
            <a:r>
              <a:rPr lang="en-GB" dirty="0"/>
              <a:t>Biomarker (rs8008270)</a:t>
            </a:r>
            <a:endParaRPr lang="en-US" dirty="0"/>
          </a:p>
        </p:txBody>
      </p:sp>
      <p:sp>
        <p:nvSpPr>
          <p:cNvPr id="10" name="Rectangle 9"/>
          <p:cNvSpPr/>
          <p:nvPr/>
        </p:nvSpPr>
        <p:spPr>
          <a:xfrm>
            <a:off x="3285733" y="5397549"/>
            <a:ext cx="3085713" cy="646331"/>
          </a:xfrm>
          <a:prstGeom prst="rect">
            <a:avLst/>
          </a:prstGeom>
        </p:spPr>
        <p:txBody>
          <a:bodyPr wrap="square">
            <a:spAutoFit/>
          </a:bodyPr>
          <a:lstStyle/>
          <a:p>
            <a:pPr algn="ctr"/>
            <a:r>
              <a:rPr lang="en-GB" dirty="0"/>
              <a:t>Biomarker, </a:t>
            </a:r>
            <a:r>
              <a:rPr lang="en-GB" dirty="0" err="1"/>
              <a:t>GeneticVariation</a:t>
            </a:r>
            <a:r>
              <a:rPr lang="en-GB" dirty="0"/>
              <a:t> (rs1058205)</a:t>
            </a:r>
            <a:endParaRPr lang="en-US" dirty="0"/>
          </a:p>
        </p:txBody>
      </p:sp>
      <p:pic>
        <p:nvPicPr>
          <p:cNvPr id="14" name="Picture 13"/>
          <p:cNvPicPr>
            <a:picLocks noChangeAspect="1"/>
          </p:cNvPicPr>
          <p:nvPr/>
        </p:nvPicPr>
        <p:blipFill>
          <a:blip r:embed="rId4"/>
          <a:stretch>
            <a:fillRect/>
          </a:stretch>
        </p:blipFill>
        <p:spPr>
          <a:xfrm>
            <a:off x="5980593" y="1644122"/>
            <a:ext cx="2913524" cy="1506682"/>
          </a:xfrm>
          <a:prstGeom prst="rect">
            <a:avLst/>
          </a:prstGeom>
        </p:spPr>
      </p:pic>
      <p:sp>
        <p:nvSpPr>
          <p:cNvPr id="15" name="Rectangle 14"/>
          <p:cNvSpPr/>
          <p:nvPr/>
        </p:nvSpPr>
        <p:spPr>
          <a:xfrm>
            <a:off x="6446755" y="3233023"/>
            <a:ext cx="1981200" cy="646331"/>
          </a:xfrm>
          <a:prstGeom prst="rect">
            <a:avLst/>
          </a:prstGeom>
        </p:spPr>
        <p:txBody>
          <a:bodyPr wrap="square">
            <a:spAutoFit/>
          </a:bodyPr>
          <a:lstStyle/>
          <a:p>
            <a:pPr algn="ctr"/>
            <a:r>
              <a:rPr lang="en-GB" dirty="0" err="1"/>
              <a:t>GeneticVariation</a:t>
            </a:r>
            <a:r>
              <a:rPr lang="en-GB" dirty="0"/>
              <a:t> (rs10498792)</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9571571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67182"/>
            <a:ext cx="8229600" cy="1143000"/>
          </a:xfrm>
        </p:spPr>
        <p:txBody>
          <a:bodyPr/>
          <a:lstStyle/>
          <a:p>
            <a:r>
              <a:rPr lang="en-GB" dirty="0"/>
              <a:t>Evaluation </a:t>
            </a:r>
            <a:r>
              <a:rPr lang="en-GB" dirty="0" smtClean="0"/>
              <a:t>– </a:t>
            </a:r>
            <a:r>
              <a:rPr lang="en-GB" dirty="0"/>
              <a:t>23andMe sample</a:t>
            </a:r>
            <a:endParaRPr lang="en-US" dirty="0"/>
          </a:p>
        </p:txBody>
      </p:sp>
      <p:pic>
        <p:nvPicPr>
          <p:cNvPr id="5" name="Picture 4"/>
          <p:cNvPicPr>
            <a:picLocks noChangeAspect="1"/>
          </p:cNvPicPr>
          <p:nvPr/>
        </p:nvPicPr>
        <p:blipFill>
          <a:blip r:embed="rId2"/>
          <a:stretch>
            <a:fillRect/>
          </a:stretch>
        </p:blipFill>
        <p:spPr>
          <a:xfrm>
            <a:off x="228600" y="1676400"/>
            <a:ext cx="8800000" cy="3495238"/>
          </a:xfrm>
          <a:prstGeom prst="rect">
            <a:avLst/>
          </a:prstGeom>
        </p:spPr>
      </p:pic>
      <p:pic>
        <p:nvPicPr>
          <p:cNvPr id="6" name="Picture 5"/>
          <p:cNvPicPr>
            <a:picLocks noChangeAspect="1"/>
          </p:cNvPicPr>
          <p:nvPr/>
        </p:nvPicPr>
        <p:blipFill>
          <a:blip r:embed="rId3"/>
          <a:stretch>
            <a:fillRect/>
          </a:stretch>
        </p:blipFill>
        <p:spPr>
          <a:xfrm>
            <a:off x="228600" y="1659081"/>
            <a:ext cx="8610600" cy="4350275"/>
          </a:xfrm>
          <a:prstGeom prst="rect">
            <a:avLst/>
          </a:prstGeom>
        </p:spPr>
      </p:pic>
      <p:pic>
        <p:nvPicPr>
          <p:cNvPr id="7" name="Picture 6"/>
          <p:cNvPicPr>
            <a:picLocks noChangeAspect="1"/>
          </p:cNvPicPr>
          <p:nvPr/>
        </p:nvPicPr>
        <p:blipFill>
          <a:blip r:embed="rId4"/>
          <a:stretch>
            <a:fillRect/>
          </a:stretch>
        </p:blipFill>
        <p:spPr>
          <a:xfrm rot="5400000">
            <a:off x="2619618" y="1001241"/>
            <a:ext cx="3904762" cy="5561905"/>
          </a:xfrm>
          <a:prstGeom prst="rect">
            <a:avLst/>
          </a:prstGeom>
          <a:effectLst>
            <a:outerShdw blurRad="63500" sx="102000" sy="102000" algn="ctr" rotWithShape="0">
              <a:prstClr val="black">
                <a:alpha val="40000"/>
              </a:prstClr>
            </a:outerShdw>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33</a:t>
            </a:fld>
            <a:endParaRPr lang="en-US"/>
          </a:p>
        </p:txBody>
      </p:sp>
      <p:sp>
        <p:nvSpPr>
          <p:cNvPr id="4" name="AutoShape 2" descr="http://www.clipartbest.com/cliparts/9cR/gjR/9cRgjRMce.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8" name="AutoShape 4" descr="http://www.clipartbest.com/cliparts/9cR/gjR/9cRgjRMce.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9" name="AutoShape 6" descr="http://www.clipartbest.com/cliparts/9cR/gjR/9cRgjRMce.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10" name="AutoShape 8" descr="http://www.janespringer.com/wp-content/uploads/2014/08/roadblock-pic.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034" name="Picture 10" descr="http://www.janespringer.com/wp-content/uploads/2014/08/roadblock-pi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5621" y="1500666"/>
            <a:ext cx="3733800" cy="4849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9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a:t>
            </a:r>
            <a:endParaRPr lang="en-US" dirty="0"/>
          </a:p>
        </p:txBody>
      </p:sp>
      <p:sp>
        <p:nvSpPr>
          <p:cNvPr id="3" name="Content Placeholder 2"/>
          <p:cNvSpPr>
            <a:spLocks noGrp="1"/>
          </p:cNvSpPr>
          <p:nvPr>
            <p:ph idx="1"/>
          </p:nvPr>
        </p:nvSpPr>
        <p:spPr/>
        <p:txBody>
          <a:bodyPr/>
          <a:lstStyle/>
          <a:p>
            <a:r>
              <a:rPr lang="en-US" dirty="0" smtClean="0"/>
              <a:t>Only +</a:t>
            </a:r>
            <a:r>
              <a:rPr lang="en-US" dirty="0" err="1" smtClean="0"/>
              <a:t>ve</a:t>
            </a:r>
            <a:r>
              <a:rPr lang="en-US" dirty="0" smtClean="0"/>
              <a:t> Pre-test Probability and +</a:t>
            </a:r>
            <a:r>
              <a:rPr lang="en-US" dirty="0" err="1" smtClean="0"/>
              <a:t>ve</a:t>
            </a:r>
            <a:r>
              <a:rPr lang="en-US" dirty="0" smtClean="0"/>
              <a:t> Likelihood ratio are considered, and to be obtained from external data sources</a:t>
            </a:r>
          </a:p>
          <a:p>
            <a:r>
              <a:rPr lang="en-US" dirty="0" smtClean="0"/>
              <a:t>Prostate Cancer is the first disease use with the research prototype</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12765399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TW" alt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4" y="762000"/>
            <a:ext cx="8983663" cy="587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28600"/>
            <a:ext cx="2392136" cy="185578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458485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486"/>
            <a:ext cx="8229600" cy="1143000"/>
          </a:xfrm>
        </p:spPr>
        <p:txBody>
          <a:bodyPr/>
          <a:lstStyle/>
          <a:p>
            <a:r>
              <a:rPr lang="en-GB" altLang="zh-TW" dirty="0"/>
              <a:t>Technology </a:t>
            </a:r>
            <a:r>
              <a:rPr lang="en-GB" altLang="zh-TW" dirty="0" smtClean="0"/>
              <a:t>platform</a:t>
            </a:r>
            <a:endParaRPr lang="en-US" dirty="0"/>
          </a:p>
        </p:txBody>
      </p:sp>
      <p:sp>
        <p:nvSpPr>
          <p:cNvPr id="3" name="Content Placeholder 2"/>
          <p:cNvSpPr>
            <a:spLocks noGrp="1"/>
          </p:cNvSpPr>
          <p:nvPr>
            <p:ph idx="1"/>
          </p:nvPr>
        </p:nvSpPr>
        <p:spPr>
          <a:xfrm>
            <a:off x="228600" y="1219200"/>
            <a:ext cx="8305800" cy="5232381"/>
          </a:xfrm>
        </p:spPr>
        <p:txBody>
          <a:bodyPr>
            <a:normAutofit/>
          </a:bodyPr>
          <a:lstStyle/>
          <a:p>
            <a:pPr marL="342900" lvl="1" indent="-342900">
              <a:buFont typeface="Arial" pitchFamily="34" charset="0"/>
              <a:buChar char="•"/>
            </a:pPr>
            <a:r>
              <a:rPr lang="en-GB" altLang="zh-TW" sz="3200" dirty="0"/>
              <a:t>Ubuntu 14.04 LTS </a:t>
            </a:r>
            <a:r>
              <a:rPr lang="en-GB" altLang="zh-TW" sz="3200" dirty="0" smtClean="0"/>
              <a:t>64-bit</a:t>
            </a:r>
          </a:p>
          <a:p>
            <a:pPr marL="342900" lvl="1" indent="-342900">
              <a:buFont typeface="Arial" pitchFamily="34" charset="0"/>
              <a:buChar char="•"/>
            </a:pPr>
            <a:r>
              <a:rPr lang="en-GB" sz="3200" dirty="0" smtClean="0"/>
              <a:t>MySQL 5.7</a:t>
            </a:r>
          </a:p>
          <a:p>
            <a:r>
              <a:rPr lang="en-GB" dirty="0" smtClean="0"/>
              <a:t>R studio</a:t>
            </a:r>
          </a:p>
          <a:p>
            <a:pPr lvl="1"/>
            <a:r>
              <a:rPr lang="en-GB" dirty="0" smtClean="0"/>
              <a:t>R 3.2.3</a:t>
            </a:r>
          </a:p>
          <a:p>
            <a:pPr lvl="1"/>
            <a:r>
              <a:rPr lang="en-GB" dirty="0" smtClean="0"/>
              <a:t>Package</a:t>
            </a:r>
          </a:p>
          <a:p>
            <a:pPr lvl="2"/>
            <a:r>
              <a:rPr lang="en-GB" dirty="0" smtClean="0"/>
              <a:t>Shiny</a:t>
            </a:r>
          </a:p>
          <a:p>
            <a:pPr lvl="2"/>
            <a:r>
              <a:rPr lang="en-GB" dirty="0" err="1" smtClean="0"/>
              <a:t>RMySQL</a:t>
            </a:r>
            <a:endParaRPr lang="en-GB" dirty="0" smtClean="0"/>
          </a:p>
          <a:p>
            <a:pPr lvl="2"/>
            <a:r>
              <a:rPr lang="en-GB" dirty="0" err="1" smtClean="0"/>
              <a:t>plotly</a:t>
            </a:r>
            <a:endParaRPr lang="en-GB" dirty="0" smtClean="0"/>
          </a:p>
          <a:p>
            <a:pPr lvl="2"/>
            <a:r>
              <a:rPr lang="en-GB" dirty="0" err="1" smtClean="0"/>
              <a:t>vcfR</a:t>
            </a:r>
            <a:endParaRPr lang="en-GB" dirty="0" smtClean="0"/>
          </a:p>
          <a:p>
            <a:pPr lvl="2"/>
            <a:r>
              <a:rPr lang="en-GB" dirty="0" err="1" smtClean="0"/>
              <a:t>tidyr</a:t>
            </a:r>
            <a:endParaRPr lang="en-GB" dirty="0" smtClean="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393" y="1694127"/>
            <a:ext cx="4114800" cy="5011488"/>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7733145" y="3047999"/>
            <a:ext cx="685800" cy="381001"/>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11"/>
          <p:cNvSpPr/>
          <p:nvPr/>
        </p:nvSpPr>
        <p:spPr>
          <a:xfrm>
            <a:off x="1470890" y="4019871"/>
            <a:ext cx="1043709" cy="360000"/>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12"/>
          <p:cNvSpPr/>
          <p:nvPr/>
        </p:nvSpPr>
        <p:spPr>
          <a:xfrm>
            <a:off x="1447800" y="4464000"/>
            <a:ext cx="1447800" cy="360000"/>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13"/>
          <p:cNvSpPr/>
          <p:nvPr/>
        </p:nvSpPr>
        <p:spPr>
          <a:xfrm>
            <a:off x="5334000" y="2871712"/>
            <a:ext cx="838200" cy="2656318"/>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Rectangle 14"/>
          <p:cNvSpPr/>
          <p:nvPr/>
        </p:nvSpPr>
        <p:spPr>
          <a:xfrm>
            <a:off x="1447800" y="4882897"/>
            <a:ext cx="1066800" cy="381000"/>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Rectangle 15"/>
          <p:cNvSpPr/>
          <p:nvPr/>
        </p:nvSpPr>
        <p:spPr>
          <a:xfrm>
            <a:off x="6861401" y="4033392"/>
            <a:ext cx="1557544" cy="1221216"/>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Rectangle 16"/>
          <p:cNvSpPr/>
          <p:nvPr/>
        </p:nvSpPr>
        <p:spPr>
          <a:xfrm>
            <a:off x="1447800" y="5330030"/>
            <a:ext cx="914400" cy="39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Rectangle 17"/>
          <p:cNvSpPr/>
          <p:nvPr/>
        </p:nvSpPr>
        <p:spPr>
          <a:xfrm>
            <a:off x="7467600" y="1956364"/>
            <a:ext cx="914400" cy="396000"/>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9000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7646852" cy="533400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GB" altLang="zh-TW" dirty="0"/>
              <a:t>Technology platform</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7" name="Rectangle 6"/>
          <p:cNvSpPr/>
          <p:nvPr/>
        </p:nvSpPr>
        <p:spPr>
          <a:xfrm>
            <a:off x="3591766" y="1374776"/>
            <a:ext cx="130882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server.R</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770" y="1589326"/>
            <a:ext cx="6303869" cy="51623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291455" y="1679576"/>
            <a:ext cx="1308826"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smtClean="0"/>
              <a:t>ui.R</a:t>
            </a:r>
            <a:endParaRPr lang="en-US" dirty="0"/>
          </a:p>
        </p:txBody>
      </p:sp>
    </p:spTree>
    <p:extLst>
      <p:ext uri="{BB962C8B-B14F-4D97-AF65-F5344CB8AC3E}">
        <p14:creationId xmlns:p14="http://schemas.microsoft.com/office/powerpoint/2010/main" val="420830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Input - Variant call format (VCF)</a:t>
            </a:r>
            <a:endParaRPr lang="en-US" dirty="0"/>
          </a:p>
        </p:txBody>
      </p:sp>
      <p:pic>
        <p:nvPicPr>
          <p:cNvPr id="5" name="Picture 4"/>
          <p:cNvPicPr>
            <a:picLocks noChangeAspect="1"/>
          </p:cNvPicPr>
          <p:nvPr/>
        </p:nvPicPr>
        <p:blipFill>
          <a:blip r:embed="rId2"/>
          <a:stretch>
            <a:fillRect/>
          </a:stretch>
        </p:blipFill>
        <p:spPr>
          <a:xfrm>
            <a:off x="609600" y="4495800"/>
            <a:ext cx="8276190" cy="1295238"/>
          </a:xfrm>
          <a:prstGeom prst="rect">
            <a:avLst/>
          </a:prstGeom>
        </p:spPr>
      </p:pic>
      <p:pic>
        <p:nvPicPr>
          <p:cNvPr id="6" name="Picture 5"/>
          <p:cNvPicPr>
            <a:picLocks noChangeAspect="1"/>
          </p:cNvPicPr>
          <p:nvPr/>
        </p:nvPicPr>
        <p:blipFill>
          <a:blip r:embed="rId3"/>
          <a:stretch>
            <a:fillRect/>
          </a:stretch>
        </p:blipFill>
        <p:spPr>
          <a:xfrm>
            <a:off x="609600" y="1356705"/>
            <a:ext cx="8238095" cy="2971429"/>
          </a:xfrm>
          <a:prstGeom prst="rect">
            <a:avLst/>
          </a:prstGeom>
        </p:spPr>
      </p:pic>
      <p:pic>
        <p:nvPicPr>
          <p:cNvPr id="4" name="Picture 3"/>
          <p:cNvPicPr>
            <a:picLocks noChangeAspect="1"/>
          </p:cNvPicPr>
          <p:nvPr/>
        </p:nvPicPr>
        <p:blipFill>
          <a:blip r:embed="rId4"/>
          <a:stretch>
            <a:fillRect/>
          </a:stretch>
        </p:blipFill>
        <p:spPr>
          <a:xfrm>
            <a:off x="5772514" y="1981200"/>
            <a:ext cx="2914286" cy="2809524"/>
          </a:xfrm>
          <a:prstGeom prst="rect">
            <a:avLst/>
          </a:prstGeom>
        </p:spPr>
      </p:pic>
      <p:sp>
        <p:nvSpPr>
          <p:cNvPr id="7" name="Rectangle 6"/>
          <p:cNvSpPr/>
          <p:nvPr/>
        </p:nvSpPr>
        <p:spPr>
          <a:xfrm>
            <a:off x="76200" y="5827531"/>
            <a:ext cx="8991600" cy="954107"/>
          </a:xfrm>
          <a:prstGeom prst="rect">
            <a:avLst/>
          </a:prstGeom>
        </p:spPr>
        <p:txBody>
          <a:bodyPr wrap="square">
            <a:spAutoFit/>
          </a:bodyPr>
          <a:lstStyle/>
          <a:p>
            <a:r>
              <a:rPr lang="en-US" sz="2800" dirty="0">
                <a:solidFill>
                  <a:srgbClr val="333333"/>
                </a:solidFill>
                <a:latin typeface="Arial" panose="020B0604020202020204" pitchFamily="34" charset="0"/>
                <a:cs typeface="Arial" panose="020B0604020202020204" pitchFamily="34" charset="0"/>
              </a:rPr>
              <a:t>S</a:t>
            </a:r>
            <a:r>
              <a:rPr lang="en-US" sz="2800" dirty="0" smtClean="0">
                <a:solidFill>
                  <a:srgbClr val="333333"/>
                </a:solidFill>
                <a:latin typeface="Arial" panose="020B0604020202020204" pitchFamily="34" charset="0"/>
                <a:cs typeface="Arial" panose="020B0604020202020204" pitchFamily="34" charset="0"/>
              </a:rPr>
              <a:t>tandardized </a:t>
            </a:r>
            <a:r>
              <a:rPr lang="en-US" sz="2800" dirty="0">
                <a:solidFill>
                  <a:srgbClr val="333333"/>
                </a:solidFill>
                <a:latin typeface="Arial" panose="020B0604020202020204" pitchFamily="34" charset="0"/>
                <a:cs typeface="Arial" panose="020B0604020202020204" pitchFamily="34" charset="0"/>
              </a:rPr>
              <a:t>text file format for representing SNP, </a:t>
            </a:r>
            <a:r>
              <a:rPr lang="en-US" sz="2800" dirty="0" err="1">
                <a:solidFill>
                  <a:srgbClr val="333333"/>
                </a:solidFill>
                <a:latin typeface="Arial" panose="020B0604020202020204" pitchFamily="34" charset="0"/>
                <a:cs typeface="Arial" panose="020B0604020202020204" pitchFamily="34" charset="0"/>
              </a:rPr>
              <a:t>indel</a:t>
            </a:r>
            <a:r>
              <a:rPr lang="en-US" sz="2800" dirty="0">
                <a:solidFill>
                  <a:srgbClr val="333333"/>
                </a:solidFill>
                <a:latin typeface="Arial" panose="020B0604020202020204" pitchFamily="34" charset="0"/>
                <a:cs typeface="Arial" panose="020B0604020202020204" pitchFamily="34" charset="0"/>
              </a:rPr>
              <a:t>, and structural variation calls</a:t>
            </a:r>
            <a:endParaRPr lang="en-US" sz="28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7374991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45396" cy="1143000"/>
          </a:xfrm>
        </p:spPr>
        <p:txBody>
          <a:bodyPr>
            <a:normAutofit/>
          </a:bodyPr>
          <a:lstStyle/>
          <a:p>
            <a:r>
              <a:rPr lang="en-GB" dirty="0" smtClean="0"/>
              <a:t>Input – VCF genotype information</a:t>
            </a:r>
            <a:endParaRPr lang="en-US" dirty="0"/>
          </a:p>
        </p:txBody>
      </p:sp>
      <p:pic>
        <p:nvPicPr>
          <p:cNvPr id="4" name="Picture 3"/>
          <p:cNvPicPr>
            <a:picLocks noChangeAspect="1"/>
          </p:cNvPicPr>
          <p:nvPr/>
        </p:nvPicPr>
        <p:blipFill>
          <a:blip r:embed="rId2"/>
          <a:stretch>
            <a:fillRect/>
          </a:stretch>
        </p:blipFill>
        <p:spPr>
          <a:xfrm>
            <a:off x="524823" y="1524000"/>
            <a:ext cx="8321037" cy="990600"/>
          </a:xfrm>
          <a:prstGeom prst="rect">
            <a:avLst/>
          </a:prstGeom>
        </p:spPr>
      </p:pic>
      <p:pic>
        <p:nvPicPr>
          <p:cNvPr id="6" name="Picture 5"/>
          <p:cNvPicPr>
            <a:picLocks noChangeAspect="1"/>
          </p:cNvPicPr>
          <p:nvPr/>
        </p:nvPicPr>
        <p:blipFill>
          <a:blip r:embed="rId3"/>
          <a:stretch>
            <a:fillRect/>
          </a:stretch>
        </p:blipFill>
        <p:spPr>
          <a:xfrm>
            <a:off x="524823" y="2590800"/>
            <a:ext cx="8382776" cy="1173162"/>
          </a:xfrm>
          <a:prstGeom prst="rect">
            <a:avLst/>
          </a:prstGeom>
        </p:spPr>
      </p:pic>
      <p:sp>
        <p:nvSpPr>
          <p:cNvPr id="3" name="Rectangle 2"/>
          <p:cNvSpPr/>
          <p:nvPr/>
        </p:nvSpPr>
        <p:spPr>
          <a:xfrm>
            <a:off x="0" y="5638800"/>
            <a:ext cx="9144000" cy="1219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zh-TW" sz="1200" b="1" dirty="0"/>
              <a:t>Package ‘</a:t>
            </a:r>
            <a:r>
              <a:rPr lang="en-US" altLang="zh-TW" sz="1200" b="1" dirty="0" err="1"/>
              <a:t>vcfR</a:t>
            </a:r>
            <a:r>
              <a:rPr lang="en-US" altLang="zh-TW" sz="1200" b="1" dirty="0" smtClean="0"/>
              <a:t>’ - Description </a:t>
            </a:r>
            <a:r>
              <a:rPr lang="en-US" altLang="zh-TW" sz="1200" b="1" dirty="0"/>
              <a:t>Tools for working with variant call </a:t>
            </a:r>
            <a:r>
              <a:rPr lang="en-US" altLang="zh-TW" sz="1200" b="1" dirty="0" smtClean="0"/>
              <a:t>format (</a:t>
            </a:r>
            <a:r>
              <a:rPr lang="en-US" altLang="zh-TW" sz="1200" b="1" dirty="0"/>
              <a:t>'VCF') files. Reads in 'VCF', 'GFF' and 'FASTA' data for visualization. </a:t>
            </a:r>
            <a:r>
              <a:rPr lang="en-US" altLang="zh-TW" sz="1200" b="1" dirty="0" smtClean="0"/>
              <a:t>Includes tools </a:t>
            </a:r>
            <a:r>
              <a:rPr lang="en-US" altLang="zh-TW" sz="1200" b="1" dirty="0"/>
              <a:t>for filtering and writing to 'VCF' files.</a:t>
            </a:r>
            <a:r>
              <a:rPr lang="en-US" altLang="zh-TW" sz="1200" b="1" dirty="0" smtClean="0"/>
              <a:t> </a:t>
            </a:r>
          </a:p>
          <a:p>
            <a:endParaRPr lang="en-US" altLang="zh-TW" sz="1200" b="1" dirty="0" smtClean="0"/>
          </a:p>
          <a:p>
            <a:r>
              <a:rPr lang="en-US" altLang="zh-TW" sz="1200" b="1" dirty="0"/>
              <a:t>Title: Tools for Working with Variant Call Format ('VCF') </a:t>
            </a:r>
            <a:r>
              <a:rPr lang="en-US" altLang="zh-TW" sz="1200" b="1" dirty="0" smtClean="0"/>
              <a:t>Files</a:t>
            </a:r>
          </a:p>
          <a:p>
            <a:r>
              <a:rPr lang="en-US" altLang="zh-TW" sz="1200" b="1" dirty="0"/>
              <a:t>February 22, </a:t>
            </a:r>
            <a:r>
              <a:rPr lang="en-US" altLang="zh-TW" sz="1200" b="1" dirty="0" smtClean="0"/>
              <a:t>2016</a:t>
            </a:r>
          </a:p>
          <a:p>
            <a:r>
              <a:rPr lang="en-US" altLang="zh-TW" sz="1200" b="1" dirty="0"/>
              <a:t>https://cran.r-project.org/web/packages/vcfR/vcfR.pdf</a:t>
            </a:r>
          </a:p>
          <a:p>
            <a:endParaRPr lang="en-US" altLang="zh-TW" sz="1200"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
        <p:nvSpPr>
          <p:cNvPr id="7" name="Rectangle 6"/>
          <p:cNvSpPr/>
          <p:nvPr/>
        </p:nvSpPr>
        <p:spPr>
          <a:xfrm>
            <a:off x="609600" y="3352800"/>
            <a:ext cx="8297999" cy="394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292476"/>
            <a:ext cx="4959660" cy="210425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77634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Interface - </a:t>
            </a:r>
            <a:r>
              <a:rPr lang="en-GB" dirty="0" err="1" smtClean="0"/>
              <a:t>RMySQL</a:t>
            </a:r>
            <a:endParaRPr lang="en-US" dirty="0"/>
          </a:p>
        </p:txBody>
      </p:sp>
      <p:sp>
        <p:nvSpPr>
          <p:cNvPr id="4" name="Rectangle 3"/>
          <p:cNvSpPr/>
          <p:nvPr/>
        </p:nvSpPr>
        <p:spPr>
          <a:xfrm>
            <a:off x="0" y="6324600"/>
            <a:ext cx="9144000"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200" b="1" dirty="0" smtClean="0"/>
              <a:t>Title: </a:t>
            </a:r>
            <a:r>
              <a:rPr lang="en-US" altLang="zh-TW" sz="1200" b="1" dirty="0"/>
              <a:t>Database Interface and 'MySQL' Driver for R. January 29, 2016</a:t>
            </a:r>
          </a:p>
          <a:p>
            <a:r>
              <a:rPr lang="en-US" altLang="zh-TW" sz="1200" b="1" dirty="0" smtClean="0">
                <a:solidFill>
                  <a:schemeClr val="bg1"/>
                </a:solidFill>
              </a:rPr>
              <a:t>https</a:t>
            </a:r>
            <a:r>
              <a:rPr lang="en-US" altLang="zh-TW" sz="1200" b="1" dirty="0">
                <a:solidFill>
                  <a:schemeClr val="bg1"/>
                </a:solidFill>
              </a:rPr>
              <a:t>://cran.r-project.org/web/packages/RMySQL/RMySQL.pdf</a:t>
            </a:r>
            <a:endParaRPr lang="zh-TW" altLang="en-US" sz="1200" b="1" dirty="0">
              <a:solidFill>
                <a:schemeClr val="bg1"/>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548" y="1524000"/>
            <a:ext cx="2581275"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148" y="1539858"/>
            <a:ext cx="4295775" cy="1555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24" y="3490912"/>
            <a:ext cx="6307137"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6924" y="4090180"/>
            <a:ext cx="5112115" cy="264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701" y="4629150"/>
            <a:ext cx="44196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5518975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Presentation - Principle</a:t>
            </a:r>
            <a:endParaRPr lang="en-US" dirty="0"/>
          </a:p>
        </p:txBody>
      </p:sp>
      <p:sp>
        <p:nvSpPr>
          <p:cNvPr id="3" name="Content Placeholder 2"/>
          <p:cNvSpPr>
            <a:spLocks noGrp="1"/>
          </p:cNvSpPr>
          <p:nvPr>
            <p:ph idx="1"/>
          </p:nvPr>
        </p:nvSpPr>
        <p:spPr>
          <a:xfrm>
            <a:off x="457200" y="1981200"/>
            <a:ext cx="8229600" cy="4144963"/>
          </a:xfrm>
        </p:spPr>
        <p:txBody>
          <a:bodyPr>
            <a:normAutofit/>
          </a:bodyPr>
          <a:lstStyle/>
          <a:p>
            <a:pPr marL="0" indent="0">
              <a:buNone/>
            </a:pPr>
            <a:r>
              <a:rPr lang="en-GB" dirty="0" smtClean="0"/>
              <a:t>“Clinicians begin with </a:t>
            </a:r>
            <a:r>
              <a:rPr lang="en-GB" dirty="0" err="1" smtClean="0"/>
              <a:t>pretest</a:t>
            </a:r>
            <a:r>
              <a:rPr lang="en-GB" dirty="0" smtClean="0"/>
              <a:t> estimates of disease probability and then adjust the probability as new diagnostic information arrives….”</a:t>
            </a:r>
          </a:p>
          <a:p>
            <a:pPr marL="0" indent="0">
              <a:buNone/>
            </a:pPr>
            <a:r>
              <a:rPr lang="en-GB" sz="1200" dirty="0" smtClean="0"/>
              <a:t>	JAMA. 1999 Apr 7;281(13):1214-9</a:t>
            </a:r>
          </a:p>
          <a:p>
            <a:pPr marL="0" indent="0">
              <a:buNone/>
            </a:pPr>
            <a:r>
              <a:rPr lang="en-US" sz="1200" dirty="0" smtClean="0"/>
              <a:t>	Users</a:t>
            </a:r>
            <a:r>
              <a:rPr lang="en-US" sz="1200" dirty="0"/>
              <a:t>' guides to the medical literature: XV. How to use an article about disease probability for differential </a:t>
            </a:r>
            <a:r>
              <a:rPr lang="en-US" sz="1200" dirty="0" smtClean="0"/>
              <a:t>	diagnosis</a:t>
            </a:r>
            <a:r>
              <a:rPr lang="en-US" sz="1200" dirty="0"/>
              <a:t>. Evidence-Based Medicine Working Group.</a:t>
            </a: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551730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TotalTime>
  <Words>756</Words>
  <Application>Microsoft Office PowerPoint</Application>
  <PresentationFormat>On-screen Show (4:3)</PresentationFormat>
  <Paragraphs>188</Paragraphs>
  <Slides>35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微軟正黑體</vt:lpstr>
      <vt:lpstr>Arial</vt:lpstr>
      <vt:lpstr>Calibri</vt:lpstr>
      <vt:lpstr>Office Theme</vt:lpstr>
      <vt:lpstr>Database Construction and Knowledge Discovery for Personalized Medicine - Clinical Assessment Aids -</vt:lpstr>
      <vt:lpstr>Focus/Effort Allocation</vt:lpstr>
      <vt:lpstr>Agenda</vt:lpstr>
      <vt:lpstr>Technology platform</vt:lpstr>
      <vt:lpstr>Technology platform</vt:lpstr>
      <vt:lpstr>Input - Variant call format (VCF)</vt:lpstr>
      <vt:lpstr>Input – VCF genotype information</vt:lpstr>
      <vt:lpstr>Interface - RMySQL</vt:lpstr>
      <vt:lpstr>Presentation - Principle</vt:lpstr>
      <vt:lpstr>Presentation – data visualization</vt:lpstr>
      <vt:lpstr>Presentation – data visualization</vt:lpstr>
      <vt:lpstr>Presentation - Plotly package</vt:lpstr>
      <vt:lpstr>User Interface - screenshot</vt:lpstr>
      <vt:lpstr>User Interface - screenshot</vt:lpstr>
      <vt:lpstr>User Interface - screenshot</vt:lpstr>
      <vt:lpstr>User Interface - screenshot</vt:lpstr>
      <vt:lpstr>User Interface - screenshot</vt:lpstr>
      <vt:lpstr>User Interface - screenshot</vt:lpstr>
      <vt:lpstr>Evaluation - Approach</vt:lpstr>
      <vt:lpstr>Evaluation – Programming logic validation</vt:lpstr>
      <vt:lpstr>Evaluation – System validation</vt:lpstr>
      <vt:lpstr>Limitations and difficulty</vt:lpstr>
      <vt:lpstr>PowerPoint Presentation</vt:lpstr>
      <vt:lpstr>Finding</vt:lpstr>
      <vt:lpstr>PowerPoint Presentation</vt:lpstr>
      <vt:lpstr>Appendix</vt:lpstr>
      <vt:lpstr>R source code – server.R </vt:lpstr>
      <vt:lpstr>R source code – server.R </vt:lpstr>
      <vt:lpstr>R source code – server.R </vt:lpstr>
      <vt:lpstr>R source code – ui.R</vt:lpstr>
      <vt:lpstr>Evaluation – 23andMe sample</vt:lpstr>
      <vt:lpstr>Evaluation - SNPedia</vt:lpstr>
      <vt:lpstr>Evaluation – 23andMe sample</vt:lpstr>
      <vt:lpstr>Assumptions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John Ho - part</dc:title>
  <dc:creator>Ping Chong HO, HOIT&amp;HI HIAI(S&amp;P3)1</dc:creator>
  <cp:lastModifiedBy>C P</cp:lastModifiedBy>
  <cp:revision>152</cp:revision>
  <dcterms:created xsi:type="dcterms:W3CDTF">2006-08-16T00:00:00Z</dcterms:created>
  <dcterms:modified xsi:type="dcterms:W3CDTF">2016-04-22T10:53:52Z</dcterms:modified>
</cp:coreProperties>
</file>